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</p:sldMasterIdLst>
  <p:notesMasterIdLst>
    <p:notesMasterId r:id="rId18"/>
  </p:notesMasterIdLst>
  <p:handoutMasterIdLst>
    <p:handoutMasterId r:id="rId19"/>
  </p:handoutMasterIdLst>
  <p:sldIdLst>
    <p:sldId id="483" r:id="rId5"/>
    <p:sldId id="502" r:id="rId6"/>
    <p:sldId id="389" r:id="rId7"/>
    <p:sldId id="536" r:id="rId8"/>
    <p:sldId id="539" r:id="rId9"/>
    <p:sldId id="423" r:id="rId10"/>
    <p:sldId id="537" r:id="rId11"/>
    <p:sldId id="540" r:id="rId12"/>
    <p:sldId id="541" r:id="rId13"/>
    <p:sldId id="542" r:id="rId14"/>
    <p:sldId id="436" r:id="rId15"/>
    <p:sldId id="535" r:id="rId16"/>
    <p:sldId id="50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5B"/>
    <a:srgbClr val="171B28"/>
    <a:srgbClr val="1C3044"/>
    <a:srgbClr val="E4873B"/>
    <a:srgbClr val="001C58"/>
    <a:srgbClr val="2A2A2A"/>
    <a:srgbClr val="EBEBEB"/>
    <a:srgbClr val="00A8FF"/>
    <a:srgbClr val="17BEFC"/>
    <a:srgbClr val="0E0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" y="5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D0313-F1C1-4BE6-A903-24D8C0A8706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69A0D-136B-4D35-8372-B141A6D4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0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2216B-A306-4191-9607-65EF0B473D4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2FE03-0128-49A4-9C8E-FA8E5C6B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7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2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6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7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: Imag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w angle view of a group of buildings&#10;&#10;Description automatically generated">
            <a:extLst>
              <a:ext uri="{FF2B5EF4-FFF2-40B4-BE49-F238E27FC236}">
                <a16:creationId xmlns:a16="http://schemas.microsoft.com/office/drawing/2014/main" id="{8D8F1211-7362-8DB9-FC84-036535705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150" y="-300449"/>
            <a:ext cx="9282113" cy="57296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406067-DC46-B944-963B-3565630004C6}"/>
              </a:ext>
            </a:extLst>
          </p:cNvPr>
          <p:cNvSpPr/>
          <p:nvPr userDrawn="1"/>
        </p:nvSpPr>
        <p:spPr>
          <a:xfrm>
            <a:off x="-57150" y="-300449"/>
            <a:ext cx="9282113" cy="5729699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79000"/>
                  <a:lumOff val="21000"/>
                  <a:alpha val="71000"/>
                </a:schemeClr>
              </a:gs>
              <a:gs pos="71000">
                <a:schemeClr val="accent6">
                  <a:lumMod val="10000"/>
                  <a:lumOff val="90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44F12A-C5B1-DA40-8CFB-2555DF9D34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3245103"/>
            <a:ext cx="5929053" cy="512448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360B708-F3F6-1C45-8B9D-C6EBE0269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4029134"/>
            <a:ext cx="5929052" cy="215444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4D17BF-AA61-0749-94DA-5B3A126FCCC5}"/>
              </a:ext>
            </a:extLst>
          </p:cNvPr>
          <p:cNvCxnSpPr>
            <a:cxnSpLocks/>
          </p:cNvCxnSpPr>
          <p:nvPr userDrawn="1"/>
        </p:nvCxnSpPr>
        <p:spPr>
          <a:xfrm>
            <a:off x="571500" y="3798307"/>
            <a:ext cx="592905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74DF8FCF-B0D2-6747-B279-B9AE3B3560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71500" y="4639089"/>
            <a:ext cx="2056653" cy="92333"/>
          </a:xfrm>
          <a:solidFill>
            <a:schemeClr val="accent1"/>
          </a:solidFill>
        </p:spPr>
        <p:txBody>
          <a:bodyPr lIns="0" tIns="0" rIns="0" bIns="0"/>
          <a:lstStyle>
            <a:lvl1pPr algn="l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9F35BA1-E60B-254D-AF46-88CC7F5B0F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1500" y="485120"/>
            <a:ext cx="2113797" cy="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Image Agenda /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w angle view of a building&#10;&#10;Description automatically generated">
            <a:extLst>
              <a:ext uri="{FF2B5EF4-FFF2-40B4-BE49-F238E27FC236}">
                <a16:creationId xmlns:a16="http://schemas.microsoft.com/office/drawing/2014/main" id="{078D8E1F-D5C0-6905-2BF2-EA3032888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73" t="3052" r="46046"/>
          <a:stretch/>
        </p:blipFill>
        <p:spPr>
          <a:xfrm>
            <a:off x="0" y="0"/>
            <a:ext cx="4440185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B9149A-1F94-440F-A6F8-1A080EF040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497" y="742952"/>
            <a:ext cx="3428214" cy="3657598"/>
          </a:xfrm>
        </p:spPr>
        <p:txBody>
          <a:bodyPr lIns="91440" rIns="91440" anchor="ctr">
            <a:normAutofit/>
          </a:bodyPr>
          <a:lstStyle>
            <a:lvl1pPr marL="457200" indent="-457200">
              <a:spcBef>
                <a:spcPts val="1600"/>
              </a:spcBef>
              <a:buClr>
                <a:schemeClr val="accent3"/>
              </a:buClr>
              <a:buFont typeface="+mj-lt"/>
              <a:buAutoNum type="arabicParenR"/>
              <a:defRPr sz="1800"/>
            </a:lvl1pPr>
          </a:lstStyle>
          <a:p>
            <a:pPr lvl="0"/>
            <a:r>
              <a:rPr lang="en-US"/>
              <a:t>Section one</a:t>
            </a:r>
          </a:p>
          <a:p>
            <a:pPr lvl="0"/>
            <a:r>
              <a:rPr lang="en-US"/>
              <a:t>Section two</a:t>
            </a:r>
          </a:p>
          <a:p>
            <a:pPr lvl="0"/>
            <a:r>
              <a:rPr lang="en-US"/>
              <a:t>Section three</a:t>
            </a:r>
          </a:p>
          <a:p>
            <a:pPr lvl="0"/>
            <a:r>
              <a:rPr lang="en-US"/>
              <a:t>Section four</a:t>
            </a:r>
          </a:p>
          <a:p>
            <a:pPr lvl="0"/>
            <a:r>
              <a:rPr lang="en-US"/>
              <a:t>Section five</a:t>
            </a:r>
          </a:p>
          <a:p>
            <a:pPr lvl="0"/>
            <a:r>
              <a:rPr lang="en-US"/>
              <a:t>Section six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4F6906-4367-4899-9DB9-A467E50312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4C3F32-3EA3-4C2A-834B-7F4DDD4AE0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440184" cy="5143500"/>
          </a:xfrm>
          <a:solidFill>
            <a:schemeClr val="tx2">
              <a:alpha val="50000"/>
            </a:schemeClr>
          </a:solidFill>
        </p:spPr>
        <p:txBody>
          <a:bodyPr wrap="square" lIns="182880" tIns="91440" rIns="182880" bIns="91440" anchor="ctr">
            <a:normAutofit/>
          </a:bodyPr>
          <a:lstStyle>
            <a:lvl1pPr marL="0" indent="0" algn="ctr">
              <a:lnSpc>
                <a:spcPct val="9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AGENDA TITLE</a:t>
            </a:r>
          </a:p>
        </p:txBody>
      </p:sp>
    </p:spTree>
    <p:extLst>
      <p:ext uri="{BB962C8B-B14F-4D97-AF65-F5344CB8AC3E}">
        <p14:creationId xmlns:p14="http://schemas.microsoft.com/office/powerpoint/2010/main" val="340899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Image Agenda /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FC9E5-D09A-5448-A6B4-BDED4D925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055" r="16679"/>
          <a:stretch/>
        </p:blipFill>
        <p:spPr>
          <a:xfrm>
            <a:off x="5524500" y="1"/>
            <a:ext cx="3619500" cy="51434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70D442-B9FB-491C-A565-5BE8A85F6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CE813-DA7A-4DB4-95CC-9C1916237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97" y="628647"/>
            <a:ext cx="4391134" cy="816911"/>
          </a:xfrm>
        </p:spPr>
        <p:txBody>
          <a:bodyPr wrap="square" anchor="t">
            <a:norm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B9149A-1F94-440F-A6F8-1A080EF040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1573305"/>
            <a:ext cx="4391026" cy="2778031"/>
          </a:xfrm>
        </p:spPr>
        <p:txBody>
          <a:bodyPr>
            <a:normAutofit/>
          </a:bodyPr>
          <a:lstStyle>
            <a:lvl1pPr marL="457200" indent="-457200">
              <a:buClr>
                <a:schemeClr val="accent3"/>
              </a:buClr>
              <a:buFont typeface="+mj-lt"/>
              <a:buAutoNum type="arabicParenR"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Section one</a:t>
            </a:r>
          </a:p>
          <a:p>
            <a:pPr lvl="0"/>
            <a:r>
              <a:rPr lang="en-US"/>
              <a:t>Section two</a:t>
            </a:r>
          </a:p>
          <a:p>
            <a:pPr lvl="0"/>
            <a:r>
              <a:rPr lang="en-US"/>
              <a:t>Section three</a:t>
            </a:r>
          </a:p>
          <a:p>
            <a:pPr lvl="0"/>
            <a:r>
              <a:rPr lang="en-US"/>
              <a:t>Section four</a:t>
            </a:r>
          </a:p>
          <a:p>
            <a:pPr lvl="0"/>
            <a:r>
              <a:rPr lang="en-US"/>
              <a:t>Section five</a:t>
            </a:r>
          </a:p>
          <a:p>
            <a:pPr lvl="0"/>
            <a:r>
              <a:rPr lang="en-US"/>
              <a:t>Section six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4F6906-4367-4899-9DB9-A467E50312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DrawBridge</a:t>
            </a:r>
            <a:r>
              <a:rPr lang="en-US"/>
              <a:t>, Inc - Confidential &amp; Proprietary</a:t>
            </a:r>
          </a:p>
        </p:txBody>
      </p:sp>
      <p:pic>
        <p:nvPicPr>
          <p:cNvPr id="2" name="Picture 1" descr="A low angle view of a building&#10;&#10;Description automatically generated">
            <a:extLst>
              <a:ext uri="{FF2B5EF4-FFF2-40B4-BE49-F238E27FC236}">
                <a16:creationId xmlns:a16="http://schemas.microsoft.com/office/drawing/2014/main" id="{33F54206-93A5-80AE-2C5A-C31F3D679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473" t="3052" r="50535"/>
          <a:stretch/>
        </p:blipFill>
        <p:spPr>
          <a:xfrm>
            <a:off x="5357813" y="-1"/>
            <a:ext cx="37861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0151"/>
            <a:ext cx="80010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EE886D-4736-4F5C-87E0-836662962F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5B81B6-A411-8A44-8DAC-426B32C1F980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5CE1277-99BA-E448-B167-940A8A0A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0571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orient="horz" pos="277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5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Title &amp; Sub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32507"/>
            <a:ext cx="8001000" cy="3064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EE886D-4736-4F5C-87E0-836662962F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F605F7E-231F-45A6-BD1B-9D0964FB7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1006165"/>
            <a:ext cx="8000208" cy="1938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6035EE8-39A6-0E42-9B50-569CD430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62109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 userDrawn="1">
          <p15:clr>
            <a:srgbClr val="FBAE40"/>
          </p15:clr>
        </p15:guide>
        <p15:guide id="2" pos="5400" userDrawn="1">
          <p15:clr>
            <a:srgbClr val="FBAE40"/>
          </p15:clr>
        </p15:guide>
        <p15:guide id="3" orient="horz" pos="828" userDrawn="1">
          <p15:clr>
            <a:srgbClr val="FBAE40"/>
          </p15:clr>
        </p15:guide>
        <p15:guide id="4" orient="horz" pos="2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&amp; Content with Image Boa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A818B3-6ED8-06AC-B8D6-75BBC6B34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027C26-FE1D-AF49-B6D7-45F8EEAFE855}"/>
              </a:ext>
            </a:extLst>
          </p:cNvPr>
          <p:cNvSpPr/>
          <p:nvPr userDrawn="1"/>
        </p:nvSpPr>
        <p:spPr>
          <a:xfrm>
            <a:off x="571500" y="590550"/>
            <a:ext cx="8000211" cy="395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 vert="horz" wrap="none" lIns="0" tIns="0" rIns="0" bIns="18288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fld id="{5A70D442-B9FB-491C-A565-5BE8A85F6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2288-EC9A-4B95-9B1F-DE1F7979B1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2296" y="1581151"/>
            <a:ext cx="7439409" cy="2705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74B6962-251E-A24E-B701-555873CA37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3662" y="4666923"/>
            <a:ext cx="1023259" cy="22052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50DA3CC-39FB-E247-BD4F-5AB6C7A00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296" y="891952"/>
            <a:ext cx="7453504" cy="387798"/>
          </a:xfrm>
        </p:spPr>
        <p:txBody>
          <a:bodyPr wrap="square" tIns="0"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867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5400" userDrawn="1">
          <p15:clr>
            <a:srgbClr val="FBAE40"/>
          </p15:clr>
        </p15:guide>
        <p15:guide id="5" orient="horz" pos="372" userDrawn="1">
          <p15:clr>
            <a:srgbClr val="FBAE40"/>
          </p15:clr>
        </p15:guide>
        <p15:guide id="6" orient="horz" pos="2868" userDrawn="1">
          <p15:clr>
            <a:srgbClr val="FBAE40"/>
          </p15:clr>
        </p15:guide>
        <p15:guide id="7" pos="528" userDrawn="1">
          <p15:clr>
            <a:srgbClr val="FBAE40"/>
          </p15:clr>
        </p15:guide>
        <p15:guide id="8" pos="5232" userDrawn="1">
          <p15:clr>
            <a:srgbClr val="FBAE40"/>
          </p15:clr>
        </p15:guide>
        <p15:guide id="9" orient="horz" pos="2700" userDrawn="1">
          <p15:clr>
            <a:srgbClr val="FBAE40"/>
          </p15:clr>
        </p15:guide>
        <p15:guide id="10" orient="horz" pos="9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: Title with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0150"/>
            <a:ext cx="38481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4400" y="1200150"/>
            <a:ext cx="3847311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E42A8-1C26-4BF1-9AE5-2E4D75A15F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946554-893D-6240-B676-753CD6495738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90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 userDrawn="1">
          <p15:clr>
            <a:srgbClr val="FBAE40"/>
          </p15:clr>
        </p15:guide>
        <p15:guide id="2" pos="5400" userDrawn="1">
          <p15:clr>
            <a:srgbClr val="FBAE40"/>
          </p15:clr>
        </p15:guide>
        <p15:guide id="3" pos="2784" userDrawn="1">
          <p15:clr>
            <a:srgbClr val="FBAE40"/>
          </p15:clr>
        </p15:guide>
        <p15:guide id="4" orient="horz" pos="756" userDrawn="1">
          <p15:clr>
            <a:srgbClr val="FBAE40"/>
          </p15:clr>
        </p15:guide>
        <p15:guide id="5" orient="horz" pos="2772" userDrawn="1">
          <p15:clr>
            <a:srgbClr val="FBAE40"/>
          </p15:clr>
        </p15:guide>
        <p15:guide id="6" pos="297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&amp; Subtitle with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32507"/>
            <a:ext cx="3848100" cy="3068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EE886D-4736-4F5C-87E0-836662962F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D44F94-0738-4A7F-B3B8-8B4ACE906A4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399" y="1332507"/>
            <a:ext cx="3847311" cy="3068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798B6EF-E0B3-2944-9EFD-628EDBBF8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1006165"/>
            <a:ext cx="8000208" cy="19389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7F300DE-F938-A54F-B42A-43F7D916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6089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 userDrawn="1">
          <p15:clr>
            <a:srgbClr val="FBAE40"/>
          </p15:clr>
        </p15:guide>
        <p15:guide id="2" pos="5400" userDrawn="1">
          <p15:clr>
            <a:srgbClr val="FBAE40"/>
          </p15:clr>
        </p15:guide>
        <p15:guide id="3" pos="2784" userDrawn="1">
          <p15:clr>
            <a:srgbClr val="FBAE40"/>
          </p15:clr>
        </p15:guide>
        <p15:guide id="4" orient="horz" pos="828" userDrawn="1">
          <p15:clr>
            <a:srgbClr val="FBAE40"/>
          </p15:clr>
        </p15:guide>
        <p15:guide id="5" orient="horz" pos="2772" userDrawn="1">
          <p15:clr>
            <a:srgbClr val="FBAE40"/>
          </p15:clr>
        </p15:guide>
        <p15:guide id="6" pos="29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Content with Hea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1" y="1629696"/>
            <a:ext cx="5371310" cy="2770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E42A8-1C26-4BF1-9AE5-2E4D75A15F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BFBED41-9802-40B3-84F8-AC13FA77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1200151"/>
            <a:ext cx="5371312" cy="246221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47D063-D022-3847-AE59-B641E988B09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9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pos="5400">
          <p15:clr>
            <a:srgbClr val="FBAE40"/>
          </p15:clr>
        </p15:guide>
        <p15:guide id="3" pos="2016" userDrawn="1">
          <p15:clr>
            <a:srgbClr val="FBAE40"/>
          </p15:clr>
        </p15:guide>
        <p15:guide id="4" orient="horz" pos="756">
          <p15:clr>
            <a:srgbClr val="FBAE40"/>
          </p15:clr>
        </p15:guide>
        <p15:guide id="5" orient="horz" pos="27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2 Content Boxe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29696"/>
            <a:ext cx="3848100" cy="2770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4400" y="1629696"/>
            <a:ext cx="3847311" cy="2770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E42A8-1C26-4BF1-9AE5-2E4D75A15F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BFBED41-9802-40B3-84F8-AC13FA77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1200151"/>
            <a:ext cx="3848100" cy="246221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F06F9C0-1098-4500-8F23-91E1B65EC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1200151"/>
            <a:ext cx="3848100" cy="246221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7361FD-853E-9342-ABDE-82F28DD7C914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26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pos="5400">
          <p15:clr>
            <a:srgbClr val="FBAE40"/>
          </p15:clr>
        </p15:guide>
        <p15:guide id="3" pos="2976" userDrawn="1">
          <p15:clr>
            <a:srgbClr val="FBAE40"/>
          </p15:clr>
        </p15:guide>
        <p15:guide id="4" orient="horz" pos="756">
          <p15:clr>
            <a:srgbClr val="FBAE40"/>
          </p15:clr>
        </p15:guide>
        <p15:guide id="5" orient="horz" pos="2772">
          <p15:clr>
            <a:srgbClr val="FBAE40"/>
          </p15:clr>
        </p15:guide>
        <p15:guide id="6" pos="27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3 Content Boxe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29696"/>
            <a:ext cx="2475711" cy="2770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314700" y="1629695"/>
            <a:ext cx="2514600" cy="2770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E42A8-1C26-4BF1-9AE5-2E4D75A15F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BFBED41-9802-40B3-84F8-AC13FA77E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994" y="1200150"/>
            <a:ext cx="2477006" cy="246221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F06F9C0-1098-4500-8F23-91E1B65EC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4700" y="1200280"/>
            <a:ext cx="2514600" cy="246221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07EAB6-D787-4FDA-91B1-C80C591E653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1629696"/>
            <a:ext cx="2475711" cy="2770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95432E6-CB95-45F3-8CFD-F2FB7ADC35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200149"/>
            <a:ext cx="2476500" cy="246221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AABC6C-E93B-9A44-958D-CA89B3540703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07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pos="5400">
          <p15:clr>
            <a:srgbClr val="FBAE40"/>
          </p15:clr>
        </p15:guide>
        <p15:guide id="3" pos="1920" userDrawn="1">
          <p15:clr>
            <a:srgbClr val="FBAE40"/>
          </p15:clr>
        </p15:guide>
        <p15:guide id="4" orient="horz" pos="756">
          <p15:clr>
            <a:srgbClr val="FBAE40"/>
          </p15:clr>
        </p15:guide>
        <p15:guide id="5" orient="horz" pos="2772">
          <p15:clr>
            <a:srgbClr val="FBAE40"/>
          </p15:clr>
        </p15:guide>
        <p15:guide id="6" pos="2088" userDrawn="1">
          <p15:clr>
            <a:srgbClr val="FBAE40"/>
          </p15:clr>
        </p15:guide>
        <p15:guide id="7" pos="3672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: Imag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wall&#10;&#10;Description automatically generated">
            <a:extLst>
              <a:ext uri="{FF2B5EF4-FFF2-40B4-BE49-F238E27FC236}">
                <a16:creationId xmlns:a16="http://schemas.microsoft.com/office/drawing/2014/main" id="{0B222DCC-A14E-E4E2-DA74-2273BE2D2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2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065710C-0A60-DE47-B003-E66D2DB09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12120"/>
            <a:ext cx="9144000" cy="2231380"/>
          </a:xfrm>
          <a:solidFill>
            <a:srgbClr val="1A3B5B">
              <a:alpha val="80000"/>
            </a:srgbClr>
          </a:solidFill>
        </p:spPr>
        <p:txBody>
          <a:bodyPr lIns="548640" tIns="365760" rIns="548640" bIns="1280160" anchor="b">
            <a:sp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17BB821-91AD-4245-B19F-3C7843DA9E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4012844"/>
            <a:ext cx="8001000" cy="215444"/>
          </a:xfrm>
        </p:spPr>
        <p:txBody>
          <a:bodyPr anchor="t">
            <a:spAutoFit/>
          </a:bodyPr>
          <a:lstStyle>
            <a:lvl1pPr marL="0" indent="0" algn="l">
              <a:buNone/>
              <a:defRPr sz="1400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Rectangle 6" descr="logo-middle">
            <a:extLst>
              <a:ext uri="{FF2B5EF4-FFF2-40B4-BE49-F238E27FC236}">
                <a16:creationId xmlns:a16="http://schemas.microsoft.com/office/drawing/2014/main" id="{D1847935-B1F9-4B16-A64C-E40919053861}"/>
              </a:ext>
            </a:extLst>
          </p:cNvPr>
          <p:cNvSpPr/>
          <p:nvPr userDrawn="1"/>
        </p:nvSpPr>
        <p:spPr>
          <a:xfrm>
            <a:off x="291086" y="508416"/>
            <a:ext cx="1567694" cy="669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E80D6D-1818-ED49-AFDF-598CCE97A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1500" y="485120"/>
            <a:ext cx="2113797" cy="455559"/>
          </a:xfrm>
          <a:prstGeom prst="rect">
            <a:avLst/>
          </a:prstGeom>
        </p:spPr>
      </p:pic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E7C0F60F-8723-7145-B8C6-DF2DF06D81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71500" y="4639089"/>
            <a:ext cx="2056653" cy="92333"/>
          </a:xfrm>
        </p:spPr>
        <p:txBody>
          <a:bodyPr lIns="0" tIns="0" rIns="0" bIns="0"/>
          <a:lstStyle>
            <a:lvl1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165637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Content with Vertical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34024" y="-1"/>
            <a:ext cx="3609975" cy="5143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0150"/>
            <a:ext cx="4391024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70D442-B9FB-491C-A565-5BE8A85F6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726E3-1EDF-4D75-A7AA-A7AB5FF9F6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DrawBridge</a:t>
            </a:r>
            <a:r>
              <a:rPr lang="en-US"/>
              <a:t>, Inc - Confidential &amp; Proprietary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F0699F6-2A60-0249-96EF-8665531F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4391023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10656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8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orient="horz" pos="2772" userDrawn="1">
          <p15:clr>
            <a:srgbClr val="FBAE40"/>
          </p15:clr>
        </p15:guide>
        <p15:guide id="5" orient="horz" pos="75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Content with Horizontal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200150"/>
            <a:ext cx="4571999" cy="320039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84" y="1200150"/>
            <a:ext cx="3412815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585A4-A409-49A9-9620-84F6204F10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500F2FB-2404-284E-A0F5-CA98652D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20363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2" userDrawn="1">
          <p15:clr>
            <a:srgbClr val="FBAE40"/>
          </p15:clr>
        </p15:guide>
        <p15:guide id="2" orient="horz" pos="756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2520" userDrawn="1">
          <p15:clr>
            <a:srgbClr val="FBAE40"/>
          </p15:clr>
        </p15:guide>
        <p15:guide id="5" pos="3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Content with Vertical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6" y="1200150"/>
            <a:ext cx="4391024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619498" cy="51435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585A4-A409-49A9-9620-84F6204F10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B47A1D1-2370-724D-A5F0-3188EE4D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473" y="216964"/>
            <a:ext cx="4391025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390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  <p15:guide id="2" pos="2640" userDrawn="1">
          <p15:clr>
            <a:srgbClr val="FBAE40"/>
          </p15:clr>
        </p15:guide>
        <p15:guide id="3" orient="horz" pos="756" userDrawn="1">
          <p15:clr>
            <a:srgbClr val="FBAE40"/>
          </p15:clr>
        </p15:guide>
        <p15:guide id="4" orient="horz" pos="2772" userDrawn="1">
          <p15:clr>
            <a:srgbClr val="FBAE40"/>
          </p15:clr>
        </p15:guide>
        <p15:guide id="5" pos="22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Content with Horizontal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9" y="1200150"/>
            <a:ext cx="3428999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0150"/>
            <a:ext cx="4571999" cy="32004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585A4-A409-49A9-9620-84F6204F10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9834B2-C381-524E-BD36-46C02B54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09758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orient="horz" pos="2772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240" userDrawn="1">
          <p15:clr>
            <a:srgbClr val="FBAE40"/>
          </p15:clr>
        </p15:guide>
        <p15:guide id="5" pos="5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: Title with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0150"/>
            <a:ext cx="3848100" cy="3200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4B4FD-5E81-4342-9FAD-4AB6285717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EA8A6A-F49C-3441-8E62-560CF62A36A6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2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orient="horz" pos="277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2784" userDrawn="1">
          <p15:clr>
            <a:srgbClr val="FBAE40"/>
          </p15:clr>
        </p15:guide>
        <p15:guide id="5" pos="5400" userDrawn="1">
          <p15:clr>
            <a:srgbClr val="FBAE40"/>
          </p15:clr>
        </p15:guide>
        <p15:guide id="6" pos="297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: Title wi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4399" y="1200151"/>
            <a:ext cx="3848101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69B041-507C-471C-B77D-B2E0E04582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65A90B-352A-0242-A52E-2D0BFDD6F3B4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54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orient="horz" pos="2772" userDrawn="1">
          <p15:clr>
            <a:srgbClr val="FBAE40"/>
          </p15:clr>
        </p15:guide>
        <p15:guide id="3" pos="2976" userDrawn="1">
          <p15:clr>
            <a:srgbClr val="FBAE40"/>
          </p15:clr>
        </p15:guide>
        <p15:guide id="4" pos="5400" userDrawn="1">
          <p15:clr>
            <a:srgbClr val="FBAE40"/>
          </p15:clr>
        </p15:guide>
        <p15:guide id="5" pos="360" userDrawn="1">
          <p15:clr>
            <a:srgbClr val="FBAE40"/>
          </p15:clr>
        </p15:guide>
        <p15:guide id="6" pos="27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9F290B3-52A4-274E-8516-12D5CCD4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90622-8E53-3941-9DC1-639D69E08420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11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orient="horz" pos="2772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60" userDrawn="1">
          <p15:clr>
            <a:srgbClr val="FBAE40"/>
          </p15:clr>
        </p15:guide>
        <p15:guide id="5" pos="540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58AE2D6-89B0-D84E-AFEB-A6EB3C137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1006165"/>
            <a:ext cx="8000208" cy="1938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b="0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/>
              <a:t>CLICK TO EDIT TEXT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3C2014F-48FB-0341-B120-BAAEBF20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18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8" userDrawn="1">
          <p15:clr>
            <a:srgbClr val="FBAE40"/>
          </p15:clr>
        </p15:guide>
        <p15:guide id="2" orient="horz" pos="277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540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CE813-DA7A-4DB4-95CC-9C1916237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42950"/>
            <a:ext cx="2326558" cy="779188"/>
          </a:xfrm>
        </p:spPr>
        <p:txBody>
          <a:bodyPr wrap="square" tIns="0" anchor="t">
            <a:spAutoFit/>
          </a:bodyPr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2732552-9C9B-44A0-9B5E-54C83E96C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411359"/>
            <a:ext cx="2326558" cy="19825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35024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 userDrawn="1">
          <p15:clr>
            <a:srgbClr val="FBAE40"/>
          </p15:clr>
        </p15:guide>
        <p15:guide id="2" orient="horz" pos="2772">
          <p15:clr>
            <a:srgbClr val="FBAE40"/>
          </p15:clr>
        </p15:guide>
        <p15:guide id="3" pos="2184" userDrawn="1">
          <p15:clr>
            <a:srgbClr val="FBAE40"/>
          </p15:clr>
        </p15:guide>
        <p15:guide id="4" pos="5400">
          <p15:clr>
            <a:srgbClr val="FBAE40"/>
          </p15:clr>
        </p15:guide>
        <p15:guide id="5" pos="3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CE813-DA7A-4DB4-95CC-9C1916237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5153" y="742950"/>
            <a:ext cx="2326558" cy="779188"/>
          </a:xfrm>
        </p:spPr>
        <p:txBody>
          <a:bodyPr wrap="square" tIns="0" anchor="t">
            <a:spAutoFit/>
          </a:bodyPr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2732552-9C9B-44A0-9B5E-54C83E96C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5153" y="2411359"/>
            <a:ext cx="2326558" cy="19825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5605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>
          <p15:clr>
            <a:srgbClr val="FBAE40"/>
          </p15:clr>
        </p15:guide>
        <p15:guide id="2" orient="horz" pos="2772">
          <p15:clr>
            <a:srgbClr val="FBAE40"/>
          </p15:clr>
        </p15:guide>
        <p15:guide id="3" pos="3576" userDrawn="1">
          <p15:clr>
            <a:srgbClr val="FBAE40"/>
          </p15:clr>
        </p15:guide>
        <p15:guide id="4" pos="5400">
          <p15:clr>
            <a:srgbClr val="FBAE40"/>
          </p15:clr>
        </p15:guide>
        <p15:guide id="5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: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EC324-5C47-0A2E-FF97-926F8F187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9C910A-49B0-7146-80F6-8883C06E4717}"/>
              </a:ext>
            </a:extLst>
          </p:cNvPr>
          <p:cNvSpPr/>
          <p:nvPr userDrawn="1"/>
        </p:nvSpPr>
        <p:spPr>
          <a:xfrm>
            <a:off x="0" y="0"/>
            <a:ext cx="9144000" cy="5151146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3000"/>
                </a:schemeClr>
              </a:gs>
              <a:gs pos="100000">
                <a:schemeClr val="accent6">
                  <a:lumMod val="10000"/>
                  <a:lumOff val="90000"/>
                  <a:alpha val="36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7E9FC0-D78A-4B6D-89DA-4D0928CCE4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552451"/>
            <a:ext cx="8000998" cy="1823538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384292-264B-4527-BFB9-3FE3568696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783696"/>
            <a:ext cx="8001000" cy="215444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5B521-98E3-4DB2-8BFB-7A32883FDC7F}"/>
              </a:ext>
            </a:extLst>
          </p:cNvPr>
          <p:cNvSpPr/>
          <p:nvPr userDrawn="1"/>
        </p:nvSpPr>
        <p:spPr>
          <a:xfrm>
            <a:off x="4232519" y="2500438"/>
            <a:ext cx="678962" cy="71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8C54CC-058F-BD46-8FD5-78D55FDA9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5102" y="4126096"/>
            <a:ext cx="2113797" cy="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50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10935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" userDrawn="1">
          <p15:clr>
            <a:srgbClr val="FBAE40"/>
          </p15:clr>
        </p15:guide>
        <p15:guide id="2" orient="horz" pos="2772">
          <p15:clr>
            <a:srgbClr val="FBAE40"/>
          </p15:clr>
        </p15:guide>
        <p15:guide id="3" pos="2880">
          <p15:clr>
            <a:srgbClr val="FBAE40"/>
          </p15:clr>
        </p15:guide>
        <p15:guide id="4" pos="360">
          <p15:clr>
            <a:srgbClr val="FBAE40"/>
          </p15:clr>
        </p15:guide>
        <p15:guide id="5" pos="54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Six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CE813-DA7A-4DB4-95CC-9C1916237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42950"/>
            <a:ext cx="2326558" cy="779188"/>
          </a:xfrm>
        </p:spPr>
        <p:txBody>
          <a:bodyPr wrap="square" tIns="0" anchor="t">
            <a:spAutoFit/>
          </a:bodyPr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2732552-9C9B-44A0-9B5E-54C83E96C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411359"/>
            <a:ext cx="2326558" cy="19825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2BCBFF-B7F1-4047-9723-62612C913C83}"/>
              </a:ext>
            </a:extLst>
          </p:cNvPr>
          <p:cNvCxnSpPr/>
          <p:nvPr userDrawn="1"/>
        </p:nvCxnSpPr>
        <p:spPr>
          <a:xfrm>
            <a:off x="6019405" y="742950"/>
            <a:ext cx="0" cy="36576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1BF83F-F11A-4D37-9F60-8D59B0BFA066}"/>
              </a:ext>
            </a:extLst>
          </p:cNvPr>
          <p:cNvCxnSpPr/>
          <p:nvPr userDrawn="1"/>
        </p:nvCxnSpPr>
        <p:spPr>
          <a:xfrm rot="5400000">
            <a:off x="6019405" y="-590156"/>
            <a:ext cx="0" cy="510461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492227-DF69-4134-8720-EA2FAA9D15F9}"/>
              </a:ext>
            </a:extLst>
          </p:cNvPr>
          <p:cNvCxnSpPr/>
          <p:nvPr userDrawn="1"/>
        </p:nvCxnSpPr>
        <p:spPr>
          <a:xfrm rot="5400000">
            <a:off x="6019405" y="629044"/>
            <a:ext cx="0" cy="510461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8DFF427-C3BD-4197-BC62-A7C1B3321C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1380" y="927230"/>
            <a:ext cx="2183733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D613670-72A0-4B81-8BB2-8AF233D4AF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692" y="927230"/>
            <a:ext cx="2183733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61164959-225E-498A-A0BC-151CB3028D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51380" y="2146429"/>
            <a:ext cx="2183733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5EFF6356-0C03-4151-AFBE-F3D1D81F5D0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3692" y="2146429"/>
            <a:ext cx="2183733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BF4FBF1F-7907-4B25-910A-53299EB4999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51380" y="3365630"/>
            <a:ext cx="2183733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4B06C22-D86E-41B1-8DD7-2073CA99CD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3692" y="3365630"/>
            <a:ext cx="2183733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768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>
          <p15:clr>
            <a:srgbClr val="FBAE40"/>
          </p15:clr>
        </p15:guide>
        <p15:guide id="2" orient="horz" pos="2772">
          <p15:clr>
            <a:srgbClr val="FBAE40"/>
          </p15:clr>
        </p15:guide>
        <p15:guide id="3" pos="2184">
          <p15:clr>
            <a:srgbClr val="FBAE40"/>
          </p15:clr>
        </p15:guide>
        <p15:guide id="4" pos="5400">
          <p15:clr>
            <a:srgbClr val="FBAE40"/>
          </p15:clr>
        </p15:guide>
        <p15:guide id="5" pos="3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Nine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CE813-DA7A-4DB4-95CC-9C1916237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42950"/>
            <a:ext cx="2326558" cy="779188"/>
          </a:xfrm>
        </p:spPr>
        <p:txBody>
          <a:bodyPr wrap="square" tIns="0" anchor="t">
            <a:spAutoFit/>
          </a:bodyPr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2732552-9C9B-44A0-9B5E-54C83E96C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411359"/>
            <a:ext cx="2326558" cy="19825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2BCBFF-B7F1-4047-9723-62612C913C83}"/>
              </a:ext>
            </a:extLst>
          </p:cNvPr>
          <p:cNvCxnSpPr/>
          <p:nvPr userDrawn="1"/>
        </p:nvCxnSpPr>
        <p:spPr>
          <a:xfrm>
            <a:off x="5168637" y="742950"/>
            <a:ext cx="0" cy="36576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83BF42-B706-420C-961E-DA4145203E64}"/>
              </a:ext>
            </a:extLst>
          </p:cNvPr>
          <p:cNvCxnSpPr/>
          <p:nvPr userDrawn="1"/>
        </p:nvCxnSpPr>
        <p:spPr>
          <a:xfrm>
            <a:off x="6870174" y="742950"/>
            <a:ext cx="0" cy="36576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1BF83F-F11A-4D37-9F60-8D59B0BFA066}"/>
              </a:ext>
            </a:extLst>
          </p:cNvPr>
          <p:cNvCxnSpPr/>
          <p:nvPr userDrawn="1"/>
        </p:nvCxnSpPr>
        <p:spPr>
          <a:xfrm rot="5400000">
            <a:off x="6019405" y="-590156"/>
            <a:ext cx="0" cy="510461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492227-DF69-4134-8720-EA2FAA9D15F9}"/>
              </a:ext>
            </a:extLst>
          </p:cNvPr>
          <p:cNvCxnSpPr/>
          <p:nvPr userDrawn="1"/>
        </p:nvCxnSpPr>
        <p:spPr>
          <a:xfrm rot="5400000">
            <a:off x="6019405" y="629044"/>
            <a:ext cx="0" cy="510461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8DFF427-C3BD-4197-BC62-A7C1B3321C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1381" y="927230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2B1A1F3-7FC1-4F7E-8855-94C7C928A7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2918" y="927230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7D8B461-D6FB-434B-B9FA-1CDE68A87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54454" y="927230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2D1CDD81-DCBF-4713-8974-083EF0534D5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51380" y="2146429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6E560-8A6B-41A2-8798-5A93F054F8D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52917" y="2146429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075BFF2-1AA7-4BF6-B6B5-A0A193C2B4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54453" y="2146429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5EA2B8FD-E12D-4EF8-9E80-9D38ACBCEA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51380" y="3365628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AD124C47-189E-4A67-8939-DA79DB8AC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52917" y="3365628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AEC03A42-B446-4734-A109-D28EB9537CA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54453" y="3365628"/>
            <a:ext cx="1332976" cy="85064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3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>
          <p15:clr>
            <a:srgbClr val="FBAE40"/>
          </p15:clr>
        </p15:guide>
        <p15:guide id="2" orient="horz" pos="2772">
          <p15:clr>
            <a:srgbClr val="FBAE40"/>
          </p15:clr>
        </p15:guide>
        <p15:guide id="3" pos="2184">
          <p15:clr>
            <a:srgbClr val="FBAE40"/>
          </p15:clr>
        </p15:guide>
        <p15:guide id="4" pos="5400">
          <p15:clr>
            <a:srgbClr val="FBAE40"/>
          </p15:clr>
        </p15:guide>
        <p15:guide id="5" pos="3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welve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CE08C1-B629-4360-B322-7DF81B04584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1" y="2272912"/>
            <a:ext cx="80002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6A60A-672D-4CEF-ADBA-4B96899C136A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1" y="3336731"/>
            <a:ext cx="80002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B2FB01-D792-4720-A0F2-60A9FFCBEBD1}"/>
              </a:ext>
            </a:extLst>
          </p:cNvPr>
          <p:cNvCxnSpPr>
            <a:cxnSpLocks/>
          </p:cNvCxnSpPr>
          <p:nvPr userDrawn="1"/>
        </p:nvCxnSpPr>
        <p:spPr>
          <a:xfrm>
            <a:off x="2571359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FD3B03-2670-4884-8959-7B3B0928A150}"/>
              </a:ext>
            </a:extLst>
          </p:cNvPr>
          <p:cNvCxnSpPr>
            <a:cxnSpLocks/>
          </p:cNvCxnSpPr>
          <p:nvPr userDrawn="1"/>
        </p:nvCxnSpPr>
        <p:spPr>
          <a:xfrm>
            <a:off x="4571217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22362F-FE30-4EC9-B947-6FD319DAD8A1}"/>
              </a:ext>
            </a:extLst>
          </p:cNvPr>
          <p:cNvCxnSpPr>
            <a:cxnSpLocks/>
          </p:cNvCxnSpPr>
          <p:nvPr userDrawn="1"/>
        </p:nvCxnSpPr>
        <p:spPr>
          <a:xfrm>
            <a:off x="6571075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CDBB4B2-9793-47D4-A0A2-A57855BF2F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5772" y="1393366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B0CE014-7342-4A5F-B60A-9E2F97ED99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55761" y="1393366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2F7F18E-C65D-4532-8839-C2636B8810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55750" y="1393366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39F0B42-876B-4B94-92AC-1BE2D48FD4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55738" y="1393366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8F92A13-8ECA-452C-A9C4-2D8979AFA0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5772" y="2457187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F06A573-5CA0-4BD3-BC00-5C8DD94C76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55761" y="2457187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37C49DD5-B49D-4A8A-8DCF-F9CDEEF91A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55750" y="2457187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BD54AF3-082D-458F-A023-81F3DFF40D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55738" y="2457187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96901D3-4943-4853-80EC-063568531CA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5772" y="3521005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408F33F-7336-4464-B882-1BCE1205D28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55761" y="3521005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64F4948-D7EE-4165-A462-E9C57F794A6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55750" y="3521005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090EF3E7-5EC7-492E-980C-2D75FFE4E5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55738" y="3521005"/>
            <a:ext cx="1630533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142D3E4C-4B2A-6147-8B35-DC5459A0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09B0AA-FB40-2946-8A8E-9D4FC74BB836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8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  <p15:guide id="2" orient="horz" pos="2772">
          <p15:clr>
            <a:srgbClr val="FBAE40"/>
          </p15:clr>
        </p15:guide>
        <p15:guide id="4" pos="360">
          <p15:clr>
            <a:srgbClr val="FBAE40"/>
          </p15:clr>
        </p15:guide>
        <p15:guide id="5" pos="540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Fifteen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CE08C1-B629-4360-B322-7DF81B04584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1" y="2272912"/>
            <a:ext cx="80002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6A60A-672D-4CEF-ADBA-4B96899C136A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501" y="3336731"/>
            <a:ext cx="80002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4EE3B3-811B-48B3-AFEE-A89D286F6A75}"/>
              </a:ext>
            </a:extLst>
          </p:cNvPr>
          <p:cNvCxnSpPr>
            <a:cxnSpLocks/>
          </p:cNvCxnSpPr>
          <p:nvPr userDrawn="1"/>
        </p:nvCxnSpPr>
        <p:spPr>
          <a:xfrm>
            <a:off x="571501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B2FB01-D792-4720-A0F2-60A9FFCBEBD1}"/>
              </a:ext>
            </a:extLst>
          </p:cNvPr>
          <p:cNvCxnSpPr>
            <a:cxnSpLocks/>
          </p:cNvCxnSpPr>
          <p:nvPr userDrawn="1"/>
        </p:nvCxnSpPr>
        <p:spPr>
          <a:xfrm>
            <a:off x="2171701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FD3B03-2670-4884-8959-7B3B0928A150}"/>
              </a:ext>
            </a:extLst>
          </p:cNvPr>
          <p:cNvCxnSpPr>
            <a:cxnSpLocks/>
          </p:cNvCxnSpPr>
          <p:nvPr userDrawn="1"/>
        </p:nvCxnSpPr>
        <p:spPr>
          <a:xfrm>
            <a:off x="3771901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22362F-FE30-4EC9-B947-6FD319DAD8A1}"/>
              </a:ext>
            </a:extLst>
          </p:cNvPr>
          <p:cNvCxnSpPr>
            <a:cxnSpLocks/>
          </p:cNvCxnSpPr>
          <p:nvPr userDrawn="1"/>
        </p:nvCxnSpPr>
        <p:spPr>
          <a:xfrm>
            <a:off x="5372101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A5C1B6-A557-4FED-9571-7F6C33BA86BA}"/>
              </a:ext>
            </a:extLst>
          </p:cNvPr>
          <p:cNvCxnSpPr>
            <a:cxnSpLocks/>
          </p:cNvCxnSpPr>
          <p:nvPr userDrawn="1"/>
        </p:nvCxnSpPr>
        <p:spPr>
          <a:xfrm>
            <a:off x="8570934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CDBB4B2-9793-47D4-A0A2-A57855BF2F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5773" y="139336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C6A4C1-229F-4983-8AF6-05A9CC4B141A}"/>
              </a:ext>
            </a:extLst>
          </p:cNvPr>
          <p:cNvCxnSpPr>
            <a:cxnSpLocks/>
          </p:cNvCxnSpPr>
          <p:nvPr userDrawn="1"/>
        </p:nvCxnSpPr>
        <p:spPr>
          <a:xfrm>
            <a:off x="6972301" y="1209093"/>
            <a:ext cx="0" cy="319145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A685E9D8-F195-485B-BC1A-DB1734F0BE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69" y="139336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2E69DAB7-6EAE-4EAF-BB5A-8B023415CE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56565" y="139336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D13DB225-4FC9-41E1-9487-D1514426FB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56961" y="139336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1F91B3B7-18E9-4C0D-B9EC-ECF8E8DB8CD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57357" y="139336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3F3FC2B1-393E-4103-9B05-D5CB8122F6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773" y="2457184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201DBC29-013B-4BD2-BE2E-EB14C0B9B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356169" y="2457184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D302798-6DEC-4755-BB5C-78361922C89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56565" y="2457184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C521B60-A42F-4F22-AE0D-CAF7D57584D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56961" y="2457184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6B0FB42-38B8-49FC-92AE-063744E6B30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57357" y="2457184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4F77B57B-C380-49BC-8837-2B59BFE588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5773" y="352100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540AB380-0DC7-403A-A79E-49C96F69A89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56169" y="352100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E3C3B449-1504-4AC5-A3E3-176D37244A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56565" y="352100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A6381FF5-34EB-4755-B2F1-30C31750F73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56961" y="352100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7533D36B-9B95-4537-A798-F7146063D2B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57357" y="3521006"/>
            <a:ext cx="1228522" cy="69526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E6F136FB-C707-C94B-B368-BFB6B99E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452BB5-746D-6B44-82F9-109B651B17AF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12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  <p15:guide id="2" orient="horz" pos="2772">
          <p15:clr>
            <a:srgbClr val="FBAE40"/>
          </p15:clr>
        </p15:guide>
        <p15:guide id="4" pos="360">
          <p15:clr>
            <a:srgbClr val="FBAE40"/>
          </p15:clr>
        </p15:guide>
        <p15:guide id="5" pos="54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One 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71501" y="1428751"/>
            <a:ext cx="2568063" cy="2568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585A4-A409-49A9-9620-84F6204F10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84440CA-A7A0-458D-839E-1E5D057B85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5200" y="1428751"/>
            <a:ext cx="5066511" cy="2971800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D6836FC-89F2-0D46-9011-B9709DCE49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1006165"/>
            <a:ext cx="8000208" cy="1938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b="0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/>
              <a:t>CLICK TO EDIT TEXT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8DC0205-F79B-A44E-97F7-0D70EC0B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0907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0" userDrawn="1">
          <p15:clr>
            <a:srgbClr val="FBAE40"/>
          </p15:clr>
        </p15:guide>
        <p15:guide id="2" orient="horz" pos="2772">
          <p15:clr>
            <a:srgbClr val="FBAE40"/>
          </p15:clr>
        </p15:guide>
        <p15:guide id="3" pos="2208" userDrawn="1">
          <p15:clr>
            <a:srgbClr val="FBAE40"/>
          </p15:clr>
        </p15:guide>
        <p15:guide id="5" pos="54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Two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24100" y="1767667"/>
            <a:ext cx="2019302" cy="674031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BB6CBA5-E9EB-496B-9302-8287429A0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2979174"/>
            <a:ext cx="3771900" cy="1432652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501" y="1196822"/>
            <a:ext cx="1513614" cy="1513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3AC3BB7-D75D-427B-A9EB-D974851E8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24099" y="2540374"/>
            <a:ext cx="2019302" cy="184666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D740DC46-D445-4C84-AEA6-EE03F63C87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5477" y="1767667"/>
            <a:ext cx="2019302" cy="674031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620CDE5F-55CF-418B-97BD-9910AD7C0B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2979174"/>
            <a:ext cx="3771900" cy="1432652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BA653C39-ECEC-4958-9A0F-0A6101929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00600" y="1196822"/>
            <a:ext cx="1513614" cy="1513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5F093692-70B2-4427-8D01-F1AA1BBCFA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5476" y="2540374"/>
            <a:ext cx="2019302" cy="184666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A648A1-202F-D640-90E2-3D0EE2D7994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47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736" userDrawn="1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2772" userDrawn="1">
          <p15:clr>
            <a:srgbClr val="FBAE40"/>
          </p15:clr>
        </p15:guide>
        <p15:guide id="7" orient="horz" pos="756" userDrawn="1">
          <p15:clr>
            <a:srgbClr val="FBAE40"/>
          </p15:clr>
        </p15:guide>
        <p15:guide id="8" pos="5400" userDrawn="1">
          <p15:clr>
            <a:srgbClr val="FBAE40"/>
          </p15:clr>
        </p15:guide>
        <p15:guide id="9" pos="302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hree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499" y="2533602"/>
            <a:ext cx="2438401" cy="22159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BB6CBA5-E9EB-496B-9302-8287429A0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170366"/>
            <a:ext cx="2438399" cy="1241460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000" b="0" spc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2289" y="1203389"/>
            <a:ext cx="1125185" cy="1125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3AC3BB7-D75D-427B-A9EB-D974851E8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499" y="2811450"/>
            <a:ext cx="2438401" cy="15388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39BC788-D85C-4B7C-BCBE-295984C23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2799" y="2533602"/>
            <a:ext cx="2438401" cy="22159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E52128FA-5ECB-419A-883E-B42325E513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2800" y="3170366"/>
            <a:ext cx="2438399" cy="1241460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000" b="0" spc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F5349927-05AE-40F7-A26C-BA62122E57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53589" y="1203389"/>
            <a:ext cx="1125185" cy="1125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6BF71F5-41EF-4084-BF52-0A3A26C64D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2799" y="2811450"/>
            <a:ext cx="2438401" cy="15388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FA8E50C-2CDF-49F7-B562-8F6A52742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3310" y="2533602"/>
            <a:ext cx="2438401" cy="22159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2E944E06-9EE9-4660-A632-2007076A00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33311" y="3170366"/>
            <a:ext cx="2438399" cy="1241460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000" b="0" spc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972CE1E-A140-461D-B1A0-42BBC4200E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34100" y="1203389"/>
            <a:ext cx="1125185" cy="1125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529DF-EB1C-4293-8CE5-F4E052629A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3310" y="2811450"/>
            <a:ext cx="2438401" cy="15388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086BA6-6A08-1E41-BF97-ACFD64F2C543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70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896" userDrawn="1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2772">
          <p15:clr>
            <a:srgbClr val="FBAE40"/>
          </p15:clr>
        </p15:guide>
        <p15:guide id="7" orient="horz" pos="756">
          <p15:clr>
            <a:srgbClr val="FBAE40"/>
          </p15:clr>
        </p15:guide>
        <p15:guide id="8" pos="5400">
          <p15:clr>
            <a:srgbClr val="FBAE40"/>
          </p15:clr>
        </p15:guide>
        <p15:guide id="9" pos="2112" userDrawn="1">
          <p15:clr>
            <a:srgbClr val="FBAE40"/>
          </p15:clr>
        </p15:guide>
        <p15:guide id="10" pos="3648" userDrawn="1">
          <p15:clr>
            <a:srgbClr val="FBAE40"/>
          </p15:clr>
        </p15:guide>
        <p15:guide id="11" pos="386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Four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4250474-9D5B-4578-9ECC-1C0CA7CF44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2289" y="1200150"/>
            <a:ext cx="1125185" cy="1125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9A22FD9-5FD9-4F8A-8E9D-1EE52957AA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4999" y="1200150"/>
            <a:ext cx="2438401" cy="22159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089F9EE-A50A-4624-9B8F-FE123A109F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05000" y="1765374"/>
            <a:ext cx="2438399" cy="8657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000" b="0" spc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BC99865-DF87-4562-BAC5-25BF4D501D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4999" y="1477998"/>
            <a:ext cx="2438401" cy="15388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F334B83-BBF5-4261-B378-32615890465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1500" y="2971359"/>
            <a:ext cx="1125185" cy="1125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3512C99-0774-4B61-BC1A-6FA564F78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04210" y="2971359"/>
            <a:ext cx="2438401" cy="22159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13B9F19-6C47-4CC6-B150-D0467120514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4211" y="3536583"/>
            <a:ext cx="2438399" cy="8657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000" b="0" spc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A8968E6-0303-4895-AD9D-8078682666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4210" y="3249207"/>
            <a:ext cx="2438401" cy="15388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B14819A-5CF2-4C28-BAD7-9091A3E1DBB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01391" y="1200150"/>
            <a:ext cx="1125185" cy="1125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90320BB-7F21-416D-B22A-4A3FE25B1E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4101" y="1201063"/>
            <a:ext cx="2438401" cy="22159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B593187C-F740-4F86-AC44-920B3079CC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4102" y="1766287"/>
            <a:ext cx="2438399" cy="8657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000" b="0" spc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2D937A46-70D7-4C4E-BA6E-D783DE421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4101" y="1478911"/>
            <a:ext cx="2438401" cy="15388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A7125F59-7829-4087-82C2-1AABEB5AFB0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00602" y="2971359"/>
            <a:ext cx="1125185" cy="1125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7F23AAB6-7420-44EE-A1B4-86CBDB7F1A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3312" y="2971359"/>
            <a:ext cx="2438401" cy="22159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CE37354-B1F7-4C5B-8165-72385B3718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3313" y="3536583"/>
            <a:ext cx="2438399" cy="8657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000" b="0" spc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bio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DE4E8CD3-2CB4-48AB-871B-CA5700F5A2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33312" y="3249207"/>
            <a:ext cx="2438401" cy="15388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8EA870-B504-1B46-8DD8-D78209EA9FA9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90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736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2772">
          <p15:clr>
            <a:srgbClr val="FBAE40"/>
          </p15:clr>
        </p15:guide>
        <p15:guide id="7" orient="horz" pos="756">
          <p15:clr>
            <a:srgbClr val="FBAE40"/>
          </p15:clr>
        </p15:guide>
        <p15:guide id="8" pos="5400">
          <p15:clr>
            <a:srgbClr val="FBAE40"/>
          </p15:clr>
        </p15:guide>
        <p15:guide id="9" pos="302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02432" y="1200149"/>
            <a:ext cx="5470068" cy="2215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499" y="1200149"/>
            <a:ext cx="2057399" cy="2057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A648A1-202F-D640-90E2-3D0EE2D7994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E4CDC3-D6E7-FC4B-82B2-93DD6975FC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02432" y="1606175"/>
            <a:ext cx="5470068" cy="2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938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656" userDrawn="1">
          <p15:clr>
            <a:srgbClr val="FBAE40"/>
          </p15:clr>
        </p15:guide>
        <p15:guide id="5" pos="360">
          <p15:clr>
            <a:srgbClr val="FBAE40"/>
          </p15:clr>
        </p15:guide>
        <p15:guide id="6" orient="horz" pos="2772" userDrawn="1">
          <p15:clr>
            <a:srgbClr val="FBAE40"/>
          </p15:clr>
        </p15:guide>
        <p15:guide id="7" orient="horz" pos="756" userDrawn="1">
          <p15:clr>
            <a:srgbClr val="FBAE40"/>
          </p15:clr>
        </p15:guide>
        <p15:guide id="8" pos="5400" userDrawn="1">
          <p15:clr>
            <a:srgbClr val="FBAE40"/>
          </p15:clr>
        </p15:guide>
        <p15:guide id="9" pos="19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: Image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BEDBE-2930-7E2E-4E55-E0D3A6AF5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35422"/>
            <a:ext cx="9144000" cy="1272656"/>
          </a:xfrm>
          <a:solidFill>
            <a:srgbClr val="1A3B5B">
              <a:alpha val="84706"/>
            </a:srgbClr>
          </a:solidFill>
        </p:spPr>
        <p:txBody>
          <a:bodyPr lIns="365760" tIns="365760" rIns="365760" bIns="274320" anchor="ctr">
            <a:spAutoFit/>
          </a:bodyPr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9902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16318A3-FA45-0F48-8E9C-BF7A702F4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0600" y="1200150"/>
            <a:ext cx="1214640" cy="121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9300" y="1200149"/>
            <a:ext cx="2324101" cy="2215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500" y="1200150"/>
            <a:ext cx="1214640" cy="121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A648A1-202F-D640-90E2-3D0EE2D7994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E4CDC3-D6E7-FC4B-82B2-93DD6975FC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19300" y="1606175"/>
            <a:ext cx="2324101" cy="279437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3A9E830-5C1A-B347-BF23-52BED25516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8400" y="1207864"/>
            <a:ext cx="2324101" cy="2215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FADA64-4F91-D04D-9AB4-408EB522C23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48400" y="1613890"/>
            <a:ext cx="2324101" cy="279437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04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60">
          <p15:clr>
            <a:srgbClr val="FBAE40"/>
          </p15:clr>
        </p15:guide>
        <p15:guide id="6" orient="horz" pos="2772" userDrawn="1">
          <p15:clr>
            <a:srgbClr val="FBAE40"/>
          </p15:clr>
        </p15:guide>
        <p15:guide id="7" orient="horz" pos="756" userDrawn="1">
          <p15:clr>
            <a:srgbClr val="FBAE40"/>
          </p15:clr>
        </p15:guide>
        <p15:guide id="8" pos="5400" userDrawn="1">
          <p15:clr>
            <a:srgbClr val="FBAE40"/>
          </p15:clr>
        </p15:guide>
        <p15:guide id="9" pos="3024" userDrawn="1">
          <p15:clr>
            <a:srgbClr val="FBAE40"/>
          </p15:clr>
        </p15:guide>
        <p15:guide id="11" pos="2736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9653" y="1200151"/>
            <a:ext cx="976376" cy="976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2642BDE-99B1-0340-B3F6-7E7CB89DF6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83418" y="1200151"/>
            <a:ext cx="976376" cy="976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0AF26DE-B91D-8F4C-88C8-4AF0BEF647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17182" y="1200151"/>
            <a:ext cx="976376" cy="976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0" y="2471752"/>
            <a:ext cx="2324102" cy="2215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A648A1-202F-D640-90E2-3D0EE2D7994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7C52D86-9F71-194E-96D3-6ADCADE8E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500" y="2885490"/>
            <a:ext cx="2332686" cy="151505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A9B4E80-FCF5-2B47-8D80-C81AE5BADE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9949" y="2468285"/>
            <a:ext cx="2324102" cy="2215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8AA4F664-888E-5A4A-8805-D20554474E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5657" y="2882023"/>
            <a:ext cx="2332686" cy="151505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CB21130-14BA-964D-80AD-DEC219D6C6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2222" y="2468285"/>
            <a:ext cx="2324102" cy="2215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3569B1D-D323-1F46-B517-80091C28CF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7930" y="2882023"/>
            <a:ext cx="2332686" cy="151505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2320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60">
          <p15:clr>
            <a:srgbClr val="FBAE40"/>
          </p15:clr>
        </p15:guide>
        <p15:guide id="6" orient="horz" pos="2772" userDrawn="1">
          <p15:clr>
            <a:srgbClr val="FBAE40"/>
          </p15:clr>
        </p15:guide>
        <p15:guide id="7" orient="horz" pos="756" userDrawn="1">
          <p15:clr>
            <a:srgbClr val="FBAE40"/>
          </p15:clr>
        </p15:guide>
        <p15:guide id="8" pos="540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4751" y="1200151"/>
            <a:ext cx="976376" cy="976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2642BDE-99B1-0340-B3F6-7E7CB89DF6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40528" y="1200151"/>
            <a:ext cx="976376" cy="976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0AF26DE-B91D-8F4C-88C8-4AF0BEF647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26305" y="1200151"/>
            <a:ext cx="976376" cy="976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0" y="2471752"/>
            <a:ext cx="1736464" cy="2215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70D442-B9FB-491C-A565-5BE8A85F6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A648A1-202F-D640-90E2-3D0EE2D7994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7C52D86-9F71-194E-96D3-6ADCADE8E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500" y="2885490"/>
            <a:ext cx="1742878" cy="151505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ECE1560-C717-7D44-B1D2-C4CBE58597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60484" y="2460951"/>
            <a:ext cx="1736464" cy="2215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FB88291-8390-AC47-9C05-9D0ABF4CA2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0484" y="2874689"/>
            <a:ext cx="1736464" cy="151505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1AF5E44-25AA-0348-8F65-A29784410F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46261" y="2460951"/>
            <a:ext cx="1736464" cy="2215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1B8063F-B3AA-424F-80DE-A5DCAD3E40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6261" y="2874689"/>
            <a:ext cx="1736464" cy="151505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14FE8438-4E4F-6046-896F-77A611AFD2A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16080" y="1210952"/>
            <a:ext cx="976376" cy="976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C178DFB-9017-1047-B1F0-20D905269B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6036" y="2471752"/>
            <a:ext cx="1736464" cy="2215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E2FA3381-23CC-0845-835D-CE1453252B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36036" y="2885490"/>
            <a:ext cx="1736464" cy="151505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7713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60">
          <p15:clr>
            <a:srgbClr val="FBAE40"/>
          </p15:clr>
        </p15:guide>
        <p15:guide id="6" orient="horz" pos="2772" userDrawn="1">
          <p15:clr>
            <a:srgbClr val="FBAE40"/>
          </p15:clr>
        </p15:guide>
        <p15:guide id="7" orient="horz" pos="756" userDrawn="1">
          <p15:clr>
            <a:srgbClr val="FBAE40"/>
          </p15:clr>
        </p15:guide>
        <p15:guide id="8" pos="540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145" y="1200151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2642BDE-99B1-0340-B3F6-7E7CB89DF6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04065" y="1200151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0AF26DE-B91D-8F4C-88C8-4AF0BEF647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72985" y="1200151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1" y="2247363"/>
            <a:ext cx="1320842" cy="1661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A648A1-202F-D640-90E2-3D0EE2D7994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7C52D86-9F71-194E-96D3-6ADCADE8E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500" y="2651227"/>
            <a:ext cx="1325721" cy="1749322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ECE1560-C717-7D44-B1D2-C4CBE58597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45110" y="2247363"/>
            <a:ext cx="1320842" cy="1661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FB88291-8390-AC47-9C05-9D0ABF4CA2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5199" y="2640426"/>
            <a:ext cx="1320842" cy="1749322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1AF5E44-25AA-0348-8F65-A29784410F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3959" y="2247363"/>
            <a:ext cx="1320842" cy="1661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1B8063F-B3AA-424F-80DE-A5DCAD3E40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4019" y="2640426"/>
            <a:ext cx="1320842" cy="1749322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14FE8438-4E4F-6046-896F-77A611AFD2A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841905" y="1210952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C178DFB-9017-1047-B1F0-20D905269B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82808" y="2247363"/>
            <a:ext cx="1320842" cy="1661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E2FA3381-23CC-0845-835D-CE1453252B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82839" y="2651227"/>
            <a:ext cx="1320842" cy="1749322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5AD7EFC3-94B0-8547-A991-FFF545F91E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51658" y="2251125"/>
            <a:ext cx="1320842" cy="1661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A2EDA90-936A-F743-A9D7-C0290206CC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51658" y="2654989"/>
            <a:ext cx="1320842" cy="1749322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9B9824F9-4B75-E44A-B56C-91E96103275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510825" y="1210952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04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60">
          <p15:clr>
            <a:srgbClr val="FBAE40"/>
          </p15:clr>
        </p15:guide>
        <p15:guide id="6" orient="horz" pos="2772" userDrawn="1">
          <p15:clr>
            <a:srgbClr val="FBAE40"/>
          </p15:clr>
        </p15:guide>
        <p15:guide id="7" orient="horz" pos="756" userDrawn="1">
          <p15:clr>
            <a:srgbClr val="FBAE40"/>
          </p15:clr>
        </p15:guide>
        <p15:guide id="8" pos="540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896" y="1200151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2642BDE-99B1-0340-B3F6-7E7CB89DF6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53027" y="1200151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0AF26DE-B91D-8F4C-88C8-4AF0BEF647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34151" y="1200151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6920" y="1200151"/>
            <a:ext cx="1467414" cy="1661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A648A1-202F-D640-90E2-3D0EE2D7994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7C52D86-9F71-194E-96D3-6ADCADE8E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42159" y="1511481"/>
            <a:ext cx="1472175" cy="11542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28DB4201-90ED-044E-BBEF-D3D571AA1BC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1750" y="1200151"/>
            <a:ext cx="1467414" cy="1661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32305EFD-B5A0-734C-B16E-6232780A3C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6989" y="1511481"/>
            <a:ext cx="1472175" cy="11542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6201904B-5DFA-8E4A-B171-C3F9E36528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97532" y="1200151"/>
            <a:ext cx="1467414" cy="1661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A0801421-7A60-084A-B07F-E9053637C8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92771" y="1511481"/>
            <a:ext cx="1472175" cy="11542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3615D08-B9FB-014E-8BAE-2A80E7543C3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79450" y="2927494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AF65CFF-B15F-414E-9040-BBA3A47D88A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360581" y="2927494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B1D19B6E-7DB8-8C45-B521-137EDE0EAF8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141705" y="2927494"/>
            <a:ext cx="802508" cy="802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49880230-AD4C-824E-A1F5-495A4BBA84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54474" y="2927494"/>
            <a:ext cx="1467414" cy="1661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D45204A8-BA5A-BA46-98CF-B9844A3B7A2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49713" y="3238824"/>
            <a:ext cx="1472175" cy="11542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7A16B83F-16F8-024E-92AE-16770DCAA3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29304" y="2927494"/>
            <a:ext cx="1467414" cy="1661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4E06D3-24E8-1046-8A4A-BEA71315A23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24543" y="3238824"/>
            <a:ext cx="1472175" cy="11542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A7C7F1F0-1489-6348-B785-0C7AADE819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05086" y="2927494"/>
            <a:ext cx="1467414" cy="166198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00" b="1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F7256CA3-3D1E-1E44-B0EB-F621B63D22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00325" y="3238824"/>
            <a:ext cx="1472175" cy="1154261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5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9178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60">
          <p15:clr>
            <a:srgbClr val="FBAE40"/>
          </p15:clr>
        </p15:guide>
        <p15:guide id="6" orient="horz" pos="2772" userDrawn="1">
          <p15:clr>
            <a:srgbClr val="FBAE40"/>
          </p15:clr>
        </p15:guide>
        <p15:guide id="7" orient="horz" pos="756" userDrawn="1">
          <p15:clr>
            <a:srgbClr val="FBAE40"/>
          </p15:clr>
        </p15:guide>
        <p15:guide id="8" pos="540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16318A3-FA45-0F48-8E9C-BF7A702F4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0600" y="1200150"/>
            <a:ext cx="1046285" cy="104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272D3A-318C-46DA-9B59-0B4ECA43D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500" y="1200150"/>
            <a:ext cx="1046285" cy="104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418CB-FA69-4C31-8BDA-F9943725D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A648A1-202F-D640-90E2-3D0EE2D7994B}"/>
              </a:ext>
            </a:extLst>
          </p:cNvPr>
          <p:cNvCxnSpPr>
            <a:cxnSpLocks/>
          </p:cNvCxnSpPr>
          <p:nvPr userDrawn="1"/>
        </p:nvCxnSpPr>
        <p:spPr>
          <a:xfrm>
            <a:off x="571501" y="961291"/>
            <a:ext cx="80002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E4CDC3-D6E7-FC4B-82B2-93DD6975FC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28800" y="1557319"/>
            <a:ext cx="2514601" cy="1115889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defRPr sz="1100"/>
            </a:lvl1pPr>
            <a:lvl2pPr>
              <a:spcBef>
                <a:spcPts val="300"/>
              </a:spcBef>
              <a:defRPr sz="1050"/>
            </a:lvl2pPr>
            <a:lvl3pPr>
              <a:spcBef>
                <a:spcPts val="300"/>
              </a:spcBef>
              <a:defRPr sz="1000"/>
            </a:lvl3pPr>
            <a:lvl4pPr>
              <a:spcBef>
                <a:spcPts val="300"/>
              </a:spcBef>
              <a:defRPr sz="900"/>
            </a:lvl4pPr>
            <a:lvl5pPr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FADA64-4F91-D04D-9AB4-408EB522C23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057900" y="1565034"/>
            <a:ext cx="2514601" cy="1115889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defRPr sz="1100"/>
            </a:lvl1pPr>
            <a:lvl2pPr>
              <a:spcBef>
                <a:spcPts val="300"/>
              </a:spcBef>
              <a:defRPr sz="1050"/>
            </a:lvl2pPr>
            <a:lvl3pPr>
              <a:spcBef>
                <a:spcPts val="300"/>
              </a:spcBef>
              <a:defRPr sz="1000"/>
            </a:lvl3pPr>
            <a:lvl4pPr>
              <a:spcBef>
                <a:spcPts val="300"/>
              </a:spcBef>
              <a:defRPr sz="900"/>
            </a:lvl4pPr>
            <a:lvl5pPr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F313EB3-E5DE-B048-A8D4-7F6FC6CF093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00600" y="2919778"/>
            <a:ext cx="1046285" cy="104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070B809-EA8A-DB43-8355-CDCEDAC5BF7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1500" y="2919778"/>
            <a:ext cx="1046285" cy="104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96C52A3-2321-8C45-98B6-D58E74AF609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828800" y="3276947"/>
            <a:ext cx="2514601" cy="1115889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defRPr sz="1100"/>
            </a:lvl1pPr>
            <a:lvl2pPr>
              <a:spcBef>
                <a:spcPts val="300"/>
              </a:spcBef>
              <a:defRPr sz="1050"/>
            </a:lvl2pPr>
            <a:lvl3pPr>
              <a:spcBef>
                <a:spcPts val="300"/>
              </a:spcBef>
              <a:defRPr sz="1000"/>
            </a:lvl3pPr>
            <a:lvl4pPr>
              <a:spcBef>
                <a:spcPts val="300"/>
              </a:spcBef>
              <a:defRPr sz="900"/>
            </a:lvl4pPr>
            <a:lvl5pPr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F411DB0-2000-E840-B5BC-64C14A023C98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057900" y="3284662"/>
            <a:ext cx="2514601" cy="1115889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defRPr sz="1100"/>
            </a:lvl1pPr>
            <a:lvl2pPr>
              <a:spcBef>
                <a:spcPts val="300"/>
              </a:spcBef>
              <a:defRPr sz="1050"/>
            </a:lvl2pPr>
            <a:lvl3pPr>
              <a:spcBef>
                <a:spcPts val="300"/>
              </a:spcBef>
              <a:defRPr sz="1000"/>
            </a:lvl3pPr>
            <a:lvl4pPr>
              <a:spcBef>
                <a:spcPts val="300"/>
              </a:spcBef>
              <a:defRPr sz="900"/>
            </a:lvl4pPr>
            <a:lvl5pPr>
              <a:spcBef>
                <a:spcPts val="300"/>
              </a:spcBef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F6997-3D33-5848-BED5-5847584D96D9}"/>
              </a:ext>
            </a:extLst>
          </p:cNvPr>
          <p:cNvSpPr txBox="1"/>
          <p:nvPr userDrawn="1"/>
        </p:nvSpPr>
        <p:spPr>
          <a:xfrm>
            <a:off x="1828800" y="1172693"/>
            <a:ext cx="12615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4"/>
                </a:solidFill>
              </a:rPr>
              <a:t>STRENGTHS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867C75-F336-2045-8DA3-44B755D2BFE3}"/>
              </a:ext>
            </a:extLst>
          </p:cNvPr>
          <p:cNvSpPr txBox="1"/>
          <p:nvPr userDrawn="1"/>
        </p:nvSpPr>
        <p:spPr>
          <a:xfrm>
            <a:off x="1828800" y="2880012"/>
            <a:ext cx="16735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4"/>
                </a:solidFill>
              </a:rPr>
              <a:t>OPPORTUNITIES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2480B-0078-D64E-A241-D811CC4DE243}"/>
              </a:ext>
            </a:extLst>
          </p:cNvPr>
          <p:cNvSpPr txBox="1"/>
          <p:nvPr userDrawn="1"/>
        </p:nvSpPr>
        <p:spPr>
          <a:xfrm>
            <a:off x="6053637" y="1172693"/>
            <a:ext cx="14539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4"/>
                </a:solidFill>
              </a:rPr>
              <a:t>WEAKNESSES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0E57A7-0E1A-2C4A-BD3E-0B4CCFC64CA8}"/>
              </a:ext>
            </a:extLst>
          </p:cNvPr>
          <p:cNvSpPr txBox="1"/>
          <p:nvPr userDrawn="1"/>
        </p:nvSpPr>
        <p:spPr>
          <a:xfrm>
            <a:off x="6053637" y="2880012"/>
            <a:ext cx="94974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4"/>
                </a:solidFill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171423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60">
          <p15:clr>
            <a:srgbClr val="FBAE40"/>
          </p15:clr>
        </p15:guide>
        <p15:guide id="6" orient="horz" pos="2772" userDrawn="1">
          <p15:clr>
            <a:srgbClr val="FBAE40"/>
          </p15:clr>
        </p15:guide>
        <p15:guide id="7" orient="horz" pos="756" userDrawn="1">
          <p15:clr>
            <a:srgbClr val="FBAE40"/>
          </p15:clr>
        </p15:guide>
        <p15:guide id="8" pos="5400" userDrawn="1">
          <p15:clr>
            <a:srgbClr val="FBAE40"/>
          </p15:clr>
        </p15:guide>
        <p15:guide id="9" pos="3024" userDrawn="1">
          <p15:clr>
            <a:srgbClr val="FBAE40"/>
          </p15:clr>
        </p15:guide>
        <p15:guide id="11" pos="2736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CE813-DA7A-4DB4-95CC-9C1916237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210810"/>
            <a:ext cx="7086601" cy="2074541"/>
          </a:xfrm>
          <a:noFill/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0D11339-28DE-4F0E-B6F4-5A1BEE9DBA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2469" y="502418"/>
            <a:ext cx="732462" cy="595156"/>
          </a:xfrm>
          <a:custGeom>
            <a:avLst/>
            <a:gdLst>
              <a:gd name="T0" fmla="*/ 3434 w 3985"/>
              <a:gd name="T1" fmla="*/ 329 h 3238"/>
              <a:gd name="T2" fmla="*/ 3089 w 3985"/>
              <a:gd name="T3" fmla="*/ 594 h 3238"/>
              <a:gd name="T4" fmla="*/ 2811 w 3985"/>
              <a:gd name="T5" fmla="*/ 944 h 3238"/>
              <a:gd name="T6" fmla="*/ 2666 w 3985"/>
              <a:gd name="T7" fmla="*/ 1309 h 3238"/>
              <a:gd name="T8" fmla="*/ 2654 w 3985"/>
              <a:gd name="T9" fmla="*/ 1612 h 3238"/>
              <a:gd name="T10" fmla="*/ 2749 w 3985"/>
              <a:gd name="T11" fmla="*/ 1718 h 3238"/>
              <a:gd name="T12" fmla="*/ 3018 w 3985"/>
              <a:gd name="T13" fmla="*/ 1608 h 3238"/>
              <a:gd name="T14" fmla="*/ 3313 w 3985"/>
              <a:gd name="T15" fmla="*/ 1605 h 3238"/>
              <a:gd name="T16" fmla="*/ 3580 w 3985"/>
              <a:gd name="T17" fmla="*/ 1693 h 3238"/>
              <a:gd name="T18" fmla="*/ 3799 w 3985"/>
              <a:gd name="T19" fmla="*/ 1868 h 3238"/>
              <a:gd name="T20" fmla="*/ 3939 w 3985"/>
              <a:gd name="T21" fmla="*/ 2112 h 3238"/>
              <a:gd name="T22" fmla="*/ 3985 w 3985"/>
              <a:gd name="T23" fmla="*/ 2417 h 3238"/>
              <a:gd name="T24" fmla="*/ 3938 w 3985"/>
              <a:gd name="T25" fmla="*/ 2705 h 3238"/>
              <a:gd name="T26" fmla="*/ 3796 w 3985"/>
              <a:gd name="T27" fmla="*/ 2949 h 3238"/>
              <a:gd name="T28" fmla="*/ 3575 w 3985"/>
              <a:gd name="T29" fmla="*/ 3134 h 3238"/>
              <a:gd name="T30" fmla="*/ 3311 w 3985"/>
              <a:gd name="T31" fmla="*/ 3227 h 3238"/>
              <a:gd name="T32" fmla="*/ 3004 w 3985"/>
              <a:gd name="T33" fmla="*/ 3227 h 3238"/>
              <a:gd name="T34" fmla="*/ 2725 w 3985"/>
              <a:gd name="T35" fmla="*/ 3137 h 3238"/>
              <a:gd name="T36" fmla="*/ 2498 w 3985"/>
              <a:gd name="T37" fmla="*/ 2955 h 3238"/>
              <a:gd name="T38" fmla="*/ 2317 w 3985"/>
              <a:gd name="T39" fmla="*/ 2671 h 3238"/>
              <a:gd name="T40" fmla="*/ 2208 w 3985"/>
              <a:gd name="T41" fmla="*/ 2303 h 3238"/>
              <a:gd name="T42" fmla="*/ 2187 w 3985"/>
              <a:gd name="T43" fmla="*/ 1855 h 3238"/>
              <a:gd name="T44" fmla="*/ 2266 w 3985"/>
              <a:gd name="T45" fmla="*/ 1370 h 3238"/>
              <a:gd name="T46" fmla="*/ 2451 w 3985"/>
              <a:gd name="T47" fmla="*/ 929 h 3238"/>
              <a:gd name="T48" fmla="*/ 2718 w 3985"/>
              <a:gd name="T49" fmla="*/ 561 h 3238"/>
              <a:gd name="T50" fmla="*/ 3068 w 3985"/>
              <a:gd name="T51" fmla="*/ 254 h 3238"/>
              <a:gd name="T52" fmla="*/ 3508 w 3985"/>
              <a:gd name="T53" fmla="*/ 0 h 3238"/>
              <a:gd name="T54" fmla="*/ 1250 w 3985"/>
              <a:gd name="T55" fmla="*/ 329 h 3238"/>
              <a:gd name="T56" fmla="*/ 905 w 3985"/>
              <a:gd name="T57" fmla="*/ 594 h 3238"/>
              <a:gd name="T58" fmla="*/ 627 w 3985"/>
              <a:gd name="T59" fmla="*/ 944 h 3238"/>
              <a:gd name="T60" fmla="*/ 482 w 3985"/>
              <a:gd name="T61" fmla="*/ 1309 h 3238"/>
              <a:gd name="T62" fmla="*/ 470 w 3985"/>
              <a:gd name="T63" fmla="*/ 1612 h 3238"/>
              <a:gd name="T64" fmla="*/ 564 w 3985"/>
              <a:gd name="T65" fmla="*/ 1718 h 3238"/>
              <a:gd name="T66" fmla="*/ 832 w 3985"/>
              <a:gd name="T67" fmla="*/ 1608 h 3238"/>
              <a:gd name="T68" fmla="*/ 1127 w 3985"/>
              <a:gd name="T69" fmla="*/ 1605 h 3238"/>
              <a:gd name="T70" fmla="*/ 1391 w 3985"/>
              <a:gd name="T71" fmla="*/ 1693 h 3238"/>
              <a:gd name="T72" fmla="*/ 1608 w 3985"/>
              <a:gd name="T73" fmla="*/ 1863 h 3238"/>
              <a:gd name="T74" fmla="*/ 1742 w 3985"/>
              <a:gd name="T75" fmla="*/ 2078 h 3238"/>
              <a:gd name="T76" fmla="*/ 1799 w 3985"/>
              <a:gd name="T77" fmla="*/ 2343 h 3238"/>
              <a:gd name="T78" fmla="*/ 1773 w 3985"/>
              <a:gd name="T79" fmla="*/ 2638 h 3238"/>
              <a:gd name="T80" fmla="*/ 1649 w 3985"/>
              <a:gd name="T81" fmla="*/ 2897 h 3238"/>
              <a:gd name="T82" fmla="*/ 1447 w 3985"/>
              <a:gd name="T83" fmla="*/ 3094 h 3238"/>
              <a:gd name="T84" fmla="*/ 1191 w 3985"/>
              <a:gd name="T85" fmla="*/ 3211 h 3238"/>
              <a:gd name="T86" fmla="*/ 897 w 3985"/>
              <a:gd name="T87" fmla="*/ 3236 h 3238"/>
              <a:gd name="T88" fmla="*/ 606 w 3985"/>
              <a:gd name="T89" fmla="*/ 3168 h 3238"/>
              <a:gd name="T90" fmla="*/ 366 w 3985"/>
              <a:gd name="T91" fmla="*/ 3010 h 3238"/>
              <a:gd name="T92" fmla="*/ 174 w 3985"/>
              <a:gd name="T93" fmla="*/ 2754 h 3238"/>
              <a:gd name="T94" fmla="*/ 43 w 3985"/>
              <a:gd name="T95" fmla="*/ 2402 h 3238"/>
              <a:gd name="T96" fmla="*/ 0 w 3985"/>
              <a:gd name="T97" fmla="*/ 1983 h 3238"/>
              <a:gd name="T98" fmla="*/ 53 w 3985"/>
              <a:gd name="T99" fmla="*/ 1488 h 3238"/>
              <a:gd name="T100" fmla="*/ 211 w 3985"/>
              <a:gd name="T101" fmla="*/ 1036 h 3238"/>
              <a:gd name="T102" fmla="*/ 460 w 3985"/>
              <a:gd name="T103" fmla="*/ 646 h 3238"/>
              <a:gd name="T104" fmla="*/ 789 w 3985"/>
              <a:gd name="T105" fmla="*/ 327 h 3238"/>
              <a:gd name="T106" fmla="*/ 1205 w 3985"/>
              <a:gd name="T107" fmla="*/ 58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85" h="3238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2E51BFC-3373-46E8-A981-C77D91320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136" y="3285351"/>
            <a:ext cx="7095163" cy="276999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spc="10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CBFCEBD-CC33-47F6-A82D-44213C979C7A}"/>
              </a:ext>
            </a:extLst>
          </p:cNvPr>
          <p:cNvSpPr>
            <a:spLocks noEditPoints="1"/>
          </p:cNvSpPr>
          <p:nvPr userDrawn="1"/>
        </p:nvSpPr>
        <p:spPr bwMode="auto">
          <a:xfrm rot="10800000">
            <a:off x="7749069" y="3661088"/>
            <a:ext cx="732462" cy="595156"/>
          </a:xfrm>
          <a:custGeom>
            <a:avLst/>
            <a:gdLst>
              <a:gd name="T0" fmla="*/ 3434 w 3985"/>
              <a:gd name="T1" fmla="*/ 329 h 3238"/>
              <a:gd name="T2" fmla="*/ 3089 w 3985"/>
              <a:gd name="T3" fmla="*/ 594 h 3238"/>
              <a:gd name="T4" fmla="*/ 2811 w 3985"/>
              <a:gd name="T5" fmla="*/ 944 h 3238"/>
              <a:gd name="T6" fmla="*/ 2666 w 3985"/>
              <a:gd name="T7" fmla="*/ 1309 h 3238"/>
              <a:gd name="T8" fmla="*/ 2654 w 3985"/>
              <a:gd name="T9" fmla="*/ 1612 h 3238"/>
              <a:gd name="T10" fmla="*/ 2749 w 3985"/>
              <a:gd name="T11" fmla="*/ 1718 h 3238"/>
              <a:gd name="T12" fmla="*/ 3018 w 3985"/>
              <a:gd name="T13" fmla="*/ 1608 h 3238"/>
              <a:gd name="T14" fmla="*/ 3313 w 3985"/>
              <a:gd name="T15" fmla="*/ 1605 h 3238"/>
              <a:gd name="T16" fmla="*/ 3580 w 3985"/>
              <a:gd name="T17" fmla="*/ 1693 h 3238"/>
              <a:gd name="T18" fmla="*/ 3799 w 3985"/>
              <a:gd name="T19" fmla="*/ 1868 h 3238"/>
              <a:gd name="T20" fmla="*/ 3939 w 3985"/>
              <a:gd name="T21" fmla="*/ 2112 h 3238"/>
              <a:gd name="T22" fmla="*/ 3985 w 3985"/>
              <a:gd name="T23" fmla="*/ 2417 h 3238"/>
              <a:gd name="T24" fmla="*/ 3938 w 3985"/>
              <a:gd name="T25" fmla="*/ 2705 h 3238"/>
              <a:gd name="T26" fmla="*/ 3796 w 3985"/>
              <a:gd name="T27" fmla="*/ 2949 h 3238"/>
              <a:gd name="T28" fmla="*/ 3575 w 3985"/>
              <a:gd name="T29" fmla="*/ 3134 h 3238"/>
              <a:gd name="T30" fmla="*/ 3311 w 3985"/>
              <a:gd name="T31" fmla="*/ 3227 h 3238"/>
              <a:gd name="T32" fmla="*/ 3004 w 3985"/>
              <a:gd name="T33" fmla="*/ 3227 h 3238"/>
              <a:gd name="T34" fmla="*/ 2725 w 3985"/>
              <a:gd name="T35" fmla="*/ 3137 h 3238"/>
              <a:gd name="T36" fmla="*/ 2498 w 3985"/>
              <a:gd name="T37" fmla="*/ 2955 h 3238"/>
              <a:gd name="T38" fmla="*/ 2317 w 3985"/>
              <a:gd name="T39" fmla="*/ 2671 h 3238"/>
              <a:gd name="T40" fmla="*/ 2208 w 3985"/>
              <a:gd name="T41" fmla="*/ 2303 h 3238"/>
              <a:gd name="T42" fmla="*/ 2187 w 3985"/>
              <a:gd name="T43" fmla="*/ 1855 h 3238"/>
              <a:gd name="T44" fmla="*/ 2266 w 3985"/>
              <a:gd name="T45" fmla="*/ 1370 h 3238"/>
              <a:gd name="T46" fmla="*/ 2451 w 3985"/>
              <a:gd name="T47" fmla="*/ 929 h 3238"/>
              <a:gd name="T48" fmla="*/ 2718 w 3985"/>
              <a:gd name="T49" fmla="*/ 561 h 3238"/>
              <a:gd name="T50" fmla="*/ 3068 w 3985"/>
              <a:gd name="T51" fmla="*/ 254 h 3238"/>
              <a:gd name="T52" fmla="*/ 3508 w 3985"/>
              <a:gd name="T53" fmla="*/ 0 h 3238"/>
              <a:gd name="T54" fmla="*/ 1250 w 3985"/>
              <a:gd name="T55" fmla="*/ 329 h 3238"/>
              <a:gd name="T56" fmla="*/ 905 w 3985"/>
              <a:gd name="T57" fmla="*/ 594 h 3238"/>
              <a:gd name="T58" fmla="*/ 627 w 3985"/>
              <a:gd name="T59" fmla="*/ 944 h 3238"/>
              <a:gd name="T60" fmla="*/ 482 w 3985"/>
              <a:gd name="T61" fmla="*/ 1309 h 3238"/>
              <a:gd name="T62" fmla="*/ 470 w 3985"/>
              <a:gd name="T63" fmla="*/ 1612 h 3238"/>
              <a:gd name="T64" fmla="*/ 564 w 3985"/>
              <a:gd name="T65" fmla="*/ 1718 h 3238"/>
              <a:gd name="T66" fmla="*/ 832 w 3985"/>
              <a:gd name="T67" fmla="*/ 1608 h 3238"/>
              <a:gd name="T68" fmla="*/ 1127 w 3985"/>
              <a:gd name="T69" fmla="*/ 1605 h 3238"/>
              <a:gd name="T70" fmla="*/ 1391 w 3985"/>
              <a:gd name="T71" fmla="*/ 1693 h 3238"/>
              <a:gd name="T72" fmla="*/ 1608 w 3985"/>
              <a:gd name="T73" fmla="*/ 1863 h 3238"/>
              <a:gd name="T74" fmla="*/ 1742 w 3985"/>
              <a:gd name="T75" fmla="*/ 2078 h 3238"/>
              <a:gd name="T76" fmla="*/ 1799 w 3985"/>
              <a:gd name="T77" fmla="*/ 2343 h 3238"/>
              <a:gd name="T78" fmla="*/ 1773 w 3985"/>
              <a:gd name="T79" fmla="*/ 2638 h 3238"/>
              <a:gd name="T80" fmla="*/ 1649 w 3985"/>
              <a:gd name="T81" fmla="*/ 2897 h 3238"/>
              <a:gd name="T82" fmla="*/ 1447 w 3985"/>
              <a:gd name="T83" fmla="*/ 3094 h 3238"/>
              <a:gd name="T84" fmla="*/ 1191 w 3985"/>
              <a:gd name="T85" fmla="*/ 3211 h 3238"/>
              <a:gd name="T86" fmla="*/ 897 w 3985"/>
              <a:gd name="T87" fmla="*/ 3236 h 3238"/>
              <a:gd name="T88" fmla="*/ 606 w 3985"/>
              <a:gd name="T89" fmla="*/ 3168 h 3238"/>
              <a:gd name="T90" fmla="*/ 366 w 3985"/>
              <a:gd name="T91" fmla="*/ 3010 h 3238"/>
              <a:gd name="T92" fmla="*/ 174 w 3985"/>
              <a:gd name="T93" fmla="*/ 2754 h 3238"/>
              <a:gd name="T94" fmla="*/ 43 w 3985"/>
              <a:gd name="T95" fmla="*/ 2402 h 3238"/>
              <a:gd name="T96" fmla="*/ 0 w 3985"/>
              <a:gd name="T97" fmla="*/ 1983 h 3238"/>
              <a:gd name="T98" fmla="*/ 53 w 3985"/>
              <a:gd name="T99" fmla="*/ 1488 h 3238"/>
              <a:gd name="T100" fmla="*/ 211 w 3985"/>
              <a:gd name="T101" fmla="*/ 1036 h 3238"/>
              <a:gd name="T102" fmla="*/ 460 w 3985"/>
              <a:gd name="T103" fmla="*/ 646 h 3238"/>
              <a:gd name="T104" fmla="*/ 789 w 3985"/>
              <a:gd name="T105" fmla="*/ 327 h 3238"/>
              <a:gd name="T106" fmla="*/ 1205 w 3985"/>
              <a:gd name="T107" fmla="*/ 58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85" h="3238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756" userDrawn="1">
          <p15:clr>
            <a:srgbClr val="FBAE40"/>
          </p15:clr>
        </p15:guide>
        <p15:guide id="7" pos="648" userDrawn="1">
          <p15:clr>
            <a:srgbClr val="FBAE40"/>
          </p15:clr>
        </p15:guide>
        <p15:guide id="8" pos="5112" userDrawn="1">
          <p15:clr>
            <a:srgbClr val="FBAE40"/>
          </p15:clr>
        </p15:guide>
        <p15:guide id="9" orient="horz" pos="224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B358-8535-4B71-8605-94BFFA8C8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CE813-DA7A-4DB4-95CC-9C1916237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789" y="1093517"/>
            <a:ext cx="4379922" cy="2516369"/>
          </a:xfrm>
          <a:noFill/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defRPr sz="20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0D11339-28DE-4F0E-B6F4-5A1BEE9DBA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91789" y="590550"/>
            <a:ext cx="448030" cy="364043"/>
          </a:xfrm>
          <a:custGeom>
            <a:avLst/>
            <a:gdLst>
              <a:gd name="T0" fmla="*/ 3434 w 3985"/>
              <a:gd name="T1" fmla="*/ 329 h 3238"/>
              <a:gd name="T2" fmla="*/ 3089 w 3985"/>
              <a:gd name="T3" fmla="*/ 594 h 3238"/>
              <a:gd name="T4" fmla="*/ 2811 w 3985"/>
              <a:gd name="T5" fmla="*/ 944 h 3238"/>
              <a:gd name="T6" fmla="*/ 2666 w 3985"/>
              <a:gd name="T7" fmla="*/ 1309 h 3238"/>
              <a:gd name="T8" fmla="*/ 2654 w 3985"/>
              <a:gd name="T9" fmla="*/ 1612 h 3238"/>
              <a:gd name="T10" fmla="*/ 2749 w 3985"/>
              <a:gd name="T11" fmla="*/ 1718 h 3238"/>
              <a:gd name="T12" fmla="*/ 3018 w 3985"/>
              <a:gd name="T13" fmla="*/ 1608 h 3238"/>
              <a:gd name="T14" fmla="*/ 3313 w 3985"/>
              <a:gd name="T15" fmla="*/ 1605 h 3238"/>
              <a:gd name="T16" fmla="*/ 3580 w 3985"/>
              <a:gd name="T17" fmla="*/ 1693 h 3238"/>
              <a:gd name="T18" fmla="*/ 3799 w 3985"/>
              <a:gd name="T19" fmla="*/ 1868 h 3238"/>
              <a:gd name="T20" fmla="*/ 3939 w 3985"/>
              <a:gd name="T21" fmla="*/ 2112 h 3238"/>
              <a:gd name="T22" fmla="*/ 3985 w 3985"/>
              <a:gd name="T23" fmla="*/ 2417 h 3238"/>
              <a:gd name="T24" fmla="*/ 3938 w 3985"/>
              <a:gd name="T25" fmla="*/ 2705 h 3238"/>
              <a:gd name="T26" fmla="*/ 3796 w 3985"/>
              <a:gd name="T27" fmla="*/ 2949 h 3238"/>
              <a:gd name="T28" fmla="*/ 3575 w 3985"/>
              <a:gd name="T29" fmla="*/ 3134 h 3238"/>
              <a:gd name="T30" fmla="*/ 3311 w 3985"/>
              <a:gd name="T31" fmla="*/ 3227 h 3238"/>
              <a:gd name="T32" fmla="*/ 3004 w 3985"/>
              <a:gd name="T33" fmla="*/ 3227 h 3238"/>
              <a:gd name="T34" fmla="*/ 2725 w 3985"/>
              <a:gd name="T35" fmla="*/ 3137 h 3238"/>
              <a:gd name="T36" fmla="*/ 2498 w 3985"/>
              <a:gd name="T37" fmla="*/ 2955 h 3238"/>
              <a:gd name="T38" fmla="*/ 2317 w 3985"/>
              <a:gd name="T39" fmla="*/ 2671 h 3238"/>
              <a:gd name="T40" fmla="*/ 2208 w 3985"/>
              <a:gd name="T41" fmla="*/ 2303 h 3238"/>
              <a:gd name="T42" fmla="*/ 2187 w 3985"/>
              <a:gd name="T43" fmla="*/ 1855 h 3238"/>
              <a:gd name="T44" fmla="*/ 2266 w 3985"/>
              <a:gd name="T45" fmla="*/ 1370 h 3238"/>
              <a:gd name="T46" fmla="*/ 2451 w 3985"/>
              <a:gd name="T47" fmla="*/ 929 h 3238"/>
              <a:gd name="T48" fmla="*/ 2718 w 3985"/>
              <a:gd name="T49" fmla="*/ 561 h 3238"/>
              <a:gd name="T50" fmla="*/ 3068 w 3985"/>
              <a:gd name="T51" fmla="*/ 254 h 3238"/>
              <a:gd name="T52" fmla="*/ 3508 w 3985"/>
              <a:gd name="T53" fmla="*/ 0 h 3238"/>
              <a:gd name="T54" fmla="*/ 1250 w 3985"/>
              <a:gd name="T55" fmla="*/ 329 h 3238"/>
              <a:gd name="T56" fmla="*/ 905 w 3985"/>
              <a:gd name="T57" fmla="*/ 594 h 3238"/>
              <a:gd name="T58" fmla="*/ 627 w 3985"/>
              <a:gd name="T59" fmla="*/ 944 h 3238"/>
              <a:gd name="T60" fmla="*/ 482 w 3985"/>
              <a:gd name="T61" fmla="*/ 1309 h 3238"/>
              <a:gd name="T62" fmla="*/ 470 w 3985"/>
              <a:gd name="T63" fmla="*/ 1612 h 3238"/>
              <a:gd name="T64" fmla="*/ 564 w 3985"/>
              <a:gd name="T65" fmla="*/ 1718 h 3238"/>
              <a:gd name="T66" fmla="*/ 832 w 3985"/>
              <a:gd name="T67" fmla="*/ 1608 h 3238"/>
              <a:gd name="T68" fmla="*/ 1127 w 3985"/>
              <a:gd name="T69" fmla="*/ 1605 h 3238"/>
              <a:gd name="T70" fmla="*/ 1391 w 3985"/>
              <a:gd name="T71" fmla="*/ 1693 h 3238"/>
              <a:gd name="T72" fmla="*/ 1608 w 3985"/>
              <a:gd name="T73" fmla="*/ 1863 h 3238"/>
              <a:gd name="T74" fmla="*/ 1742 w 3985"/>
              <a:gd name="T75" fmla="*/ 2078 h 3238"/>
              <a:gd name="T76" fmla="*/ 1799 w 3985"/>
              <a:gd name="T77" fmla="*/ 2343 h 3238"/>
              <a:gd name="T78" fmla="*/ 1773 w 3985"/>
              <a:gd name="T79" fmla="*/ 2638 h 3238"/>
              <a:gd name="T80" fmla="*/ 1649 w 3985"/>
              <a:gd name="T81" fmla="*/ 2897 h 3238"/>
              <a:gd name="T82" fmla="*/ 1447 w 3985"/>
              <a:gd name="T83" fmla="*/ 3094 h 3238"/>
              <a:gd name="T84" fmla="*/ 1191 w 3985"/>
              <a:gd name="T85" fmla="*/ 3211 h 3238"/>
              <a:gd name="T86" fmla="*/ 897 w 3985"/>
              <a:gd name="T87" fmla="*/ 3236 h 3238"/>
              <a:gd name="T88" fmla="*/ 606 w 3985"/>
              <a:gd name="T89" fmla="*/ 3168 h 3238"/>
              <a:gd name="T90" fmla="*/ 366 w 3985"/>
              <a:gd name="T91" fmla="*/ 3010 h 3238"/>
              <a:gd name="T92" fmla="*/ 174 w 3985"/>
              <a:gd name="T93" fmla="*/ 2754 h 3238"/>
              <a:gd name="T94" fmla="*/ 43 w 3985"/>
              <a:gd name="T95" fmla="*/ 2402 h 3238"/>
              <a:gd name="T96" fmla="*/ 0 w 3985"/>
              <a:gd name="T97" fmla="*/ 1983 h 3238"/>
              <a:gd name="T98" fmla="*/ 53 w 3985"/>
              <a:gd name="T99" fmla="*/ 1488 h 3238"/>
              <a:gd name="T100" fmla="*/ 211 w 3985"/>
              <a:gd name="T101" fmla="*/ 1036 h 3238"/>
              <a:gd name="T102" fmla="*/ 460 w 3985"/>
              <a:gd name="T103" fmla="*/ 646 h 3238"/>
              <a:gd name="T104" fmla="*/ 789 w 3985"/>
              <a:gd name="T105" fmla="*/ 327 h 3238"/>
              <a:gd name="T106" fmla="*/ 1205 w 3985"/>
              <a:gd name="T107" fmla="*/ 58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85" h="3238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2E51BFC-3373-46E8-A981-C77D91320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789" y="3978473"/>
            <a:ext cx="4379922" cy="307777"/>
          </a:xfrm>
          <a:noFill/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EBC21BC-E5DA-4710-9849-39D339142D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3619498" cy="51435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66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72">
          <p15:clr>
            <a:srgbClr val="FBAE40"/>
          </p15:clr>
        </p15:guide>
        <p15:guide id="7" pos="360" userDrawn="1">
          <p15:clr>
            <a:srgbClr val="FBAE40"/>
          </p15:clr>
        </p15:guide>
        <p15:guide id="8" pos="5400" userDrawn="1">
          <p15:clr>
            <a:srgbClr val="FBAE40"/>
          </p15:clr>
        </p15:guide>
        <p15:guide id="9" orient="horz" pos="2700" userDrawn="1">
          <p15:clr>
            <a:srgbClr val="FBAE40"/>
          </p15:clr>
        </p15:guide>
        <p15:guide id="10" pos="228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AF35A2-D290-429B-8F98-29D34621E6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-132" y="-1"/>
            <a:ext cx="3358272" cy="44005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C5EB416-D2B0-4FFD-A031-346DB94566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820340" y="0"/>
            <a:ext cx="2323530" cy="21744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9A58A17-3AA8-41C3-8225-18FB20FB909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410170" y="0"/>
            <a:ext cx="3358272" cy="21744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724A295-0F85-45D1-8163-0E4CF4B655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785288" y="2226129"/>
            <a:ext cx="3358582" cy="21744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8597685-4D97-4235-ADA5-812B3FD0BA1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10170" y="2226129"/>
            <a:ext cx="2322643" cy="21744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C9E820-4870-4A7A-B3A2-C7865EE00AE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051ABE1-CAD9-4315-850D-09C0AF052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58140" cy="4400550"/>
          </a:xfrm>
          <a:solidFill>
            <a:srgbClr val="1A3B5B">
              <a:alpha val="84000"/>
            </a:srgbClr>
          </a:solidFill>
        </p:spPr>
        <p:txBody>
          <a:bodyPr lIns="365760" tIns="365760" rIns="365760" bIns="365760"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2588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2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2226130"/>
            <a:ext cx="4545986" cy="2174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597886" y="0"/>
            <a:ext cx="4545986" cy="21744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597886" y="2226131"/>
            <a:ext cx="4546114" cy="2174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45986" cy="21744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EDC8C7-AB1B-410A-888E-29E165B7B41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A88757-3A1D-44CD-9996-C812E7EB4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7886" y="0"/>
            <a:ext cx="4545986" cy="2174421"/>
          </a:xfrm>
          <a:solidFill>
            <a:srgbClr val="1A3B5B">
              <a:alpha val="84000"/>
            </a:srgbClr>
          </a:solidFill>
        </p:spPr>
        <p:txBody>
          <a:bodyPr lIns="274320" tIns="182880" rIns="274320" bIns="182880"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8733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: Image Transi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w angle view of a group of buildings&#10;&#10;Description automatically generated">
            <a:extLst>
              <a:ext uri="{FF2B5EF4-FFF2-40B4-BE49-F238E27FC236}">
                <a16:creationId xmlns:a16="http://schemas.microsoft.com/office/drawing/2014/main" id="{76A5F929-243E-9B08-3864-9B06F88C0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23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7510B1-F844-42F7-A32D-985A62E2B565}"/>
              </a:ext>
            </a:extLst>
          </p:cNvPr>
          <p:cNvSpPr/>
          <p:nvPr userDrawn="1"/>
        </p:nvSpPr>
        <p:spPr>
          <a:xfrm>
            <a:off x="-6825" y="3413"/>
            <a:ext cx="9144000" cy="5143500"/>
          </a:xfrm>
          <a:prstGeom prst="rect">
            <a:avLst/>
          </a:prstGeom>
          <a:solidFill>
            <a:srgbClr val="1C3044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864525"/>
            <a:ext cx="8001000" cy="2859578"/>
          </a:xfrm>
          <a:noFill/>
        </p:spPr>
        <p:txBody>
          <a:bodyPr wrap="square" lIns="91440" tIns="91440" rIns="91440" bIns="91440" anchor="ctr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BE773BC-7E58-D84F-8F6D-1FF2A7013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5102" y="4126096"/>
            <a:ext cx="2113797" cy="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59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wo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ED6F27D-52D6-4848-9DB0-D488D0BF65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3240" y="0"/>
            <a:ext cx="3017520" cy="51435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A265D03-DD7A-4F0E-831F-E04798C91A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8248" y="0"/>
            <a:ext cx="3017520" cy="51435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64647" y="3232093"/>
            <a:ext cx="2442056" cy="1318137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C3EF718-1322-4392-89D0-5CD34EAF95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9655" y="3232093"/>
            <a:ext cx="2442056" cy="1318137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299EB-E54E-4484-AC7A-07FB1C1F2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1" y="406176"/>
            <a:ext cx="1920238" cy="77559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BB6CBA5-E9EB-496B-9302-8287429A0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2571750"/>
            <a:ext cx="1891480" cy="1828799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DrawBridge</a:t>
            </a:r>
            <a:r>
              <a:rPr lang="en-US"/>
              <a:t>, Inc -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616300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560" userDrawn="1">
          <p15:clr>
            <a:srgbClr val="FBAE40"/>
          </p15:clr>
        </p15:guide>
        <p15:guide id="5" pos="3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wo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5790" y="1200150"/>
            <a:ext cx="4545986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ED6F27D-52D6-4848-9DB0-D488D0BF65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97886" y="1200150"/>
            <a:ext cx="4546114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60096F1-4248-429A-883A-957910886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5790" y="3415027"/>
            <a:ext cx="4545986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7886" y="3415027"/>
            <a:ext cx="4546114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D138198-97E5-5743-8310-E5A3C7AA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4300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2">
          <p15:clr>
            <a:srgbClr val="FBAE40"/>
          </p15:clr>
        </p15:guide>
        <p15:guide id="2" orient="horz" pos="75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Three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5790" y="1200150"/>
            <a:ext cx="3017520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ED6F27D-52D6-4848-9DB0-D488D0BF65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3240" y="1200150"/>
            <a:ext cx="3017520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A265D03-DD7A-4F0E-831F-E04798C91A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8248" y="1200150"/>
            <a:ext cx="3017520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60096F1-4248-429A-883A-957910886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5790" y="3415027"/>
            <a:ext cx="3017520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63240" y="3415027"/>
            <a:ext cx="3017520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C3EF718-1322-4392-89D0-5CD34EAF95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8248" y="3415027"/>
            <a:ext cx="3017520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E060CA2-9D34-F842-A2EA-4FF1C24A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4768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2" userDrawn="1">
          <p15:clr>
            <a:srgbClr val="FBAE40"/>
          </p15:clr>
        </p15:guide>
        <p15:guide id="2" orient="horz" pos="756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Four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5790" y="1200150"/>
            <a:ext cx="2256174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ED6F27D-52D6-4848-9DB0-D488D0BF65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92082" y="1200150"/>
            <a:ext cx="2252152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A265D03-DD7A-4F0E-831F-E04798C91A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5744" y="1200150"/>
            <a:ext cx="2250384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BF886-FEBE-449D-90E4-B24091E367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43E74DF-EDE5-464B-A364-0BC0E93E32D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93616" y="1200150"/>
            <a:ext cx="2250384" cy="3200400"/>
          </a:xfrm>
          <a:solidFill>
            <a:schemeClr val="bg1">
              <a:lumMod val="95000"/>
            </a:schemeClr>
          </a:solidFill>
        </p:spPr>
        <p:txBody>
          <a:bodyPr vert="horz" lIns="0" tIns="1371600" rIns="0" bIns="1371600" rtlCol="0" anchor="t">
            <a:normAutofit/>
          </a:bodyPr>
          <a:lstStyle>
            <a:lvl1pPr marL="287338" indent="-287338" algn="ctr">
              <a:buClr>
                <a:schemeClr val="bg1"/>
              </a:buClr>
              <a:buFont typeface="Century Gothic" panose="020B0502020202020204" pitchFamily="34" charset="0"/>
              <a:buChar char=" "/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60096F1-4248-429A-883A-957910886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5790" y="3415027"/>
            <a:ext cx="2256174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8DBCA21-2F1E-48BF-AE0A-184B084CD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2082" y="3415027"/>
            <a:ext cx="2250385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C3EF718-1322-4392-89D0-5CD34EAF95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5744" y="3415027"/>
            <a:ext cx="2250384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DA04AA-B160-4D6E-9988-7DCF32130E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3616" y="3415027"/>
            <a:ext cx="2250384" cy="985523"/>
          </a:xfrm>
          <a:solidFill>
            <a:schemeClr val="tx2">
              <a:alpha val="84000"/>
            </a:schemeClr>
          </a:solidFill>
        </p:spPr>
        <p:txBody>
          <a:bodyPr wrap="square" lIns="274320" tIns="91440" rIns="274320" b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C41C0C1-EE38-E548-89AD-2A03A207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0801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2">
          <p15:clr>
            <a:srgbClr val="FBAE40"/>
          </p15:clr>
        </p15:guide>
        <p15:guide id="2" orient="horz" pos="75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: Full Screen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9144000" cy="44005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C80C2-F8EB-4DD5-9E17-5A5FAB8B000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997864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3: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87338" indent="-28733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wrap="none" lIns="0" tIns="0" rIns="0" bIns="182880" rtlCol="0" anchor="ctr"/>
          <a:lstStyle>
            <a:lvl1pPr>
              <a:defRPr lang="en-US" smtClean="0">
                <a:solidFill>
                  <a:schemeClr val="bg2"/>
                </a:solidFill>
              </a:defRPr>
            </a:lvl1pPr>
          </a:lstStyle>
          <a:p>
            <a:fld id="{5A70D442-B9FB-491C-A565-5BE8A85F6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AA7C27-3BBF-4413-A240-235998DA90F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DrawBridge</a:t>
            </a:r>
            <a:r>
              <a:rPr lang="en-US"/>
              <a:t>, Inc -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020651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Thank You with Contac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8ABBEB2-B9DE-F54C-96D0-F01A9D87240F}"/>
              </a:ext>
            </a:extLst>
          </p:cNvPr>
          <p:cNvSpPr/>
          <p:nvPr userDrawn="1"/>
        </p:nvSpPr>
        <p:spPr>
          <a:xfrm rot="10800000">
            <a:off x="0" y="0"/>
            <a:ext cx="9144000" cy="4577887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83000"/>
                </a:srgbClr>
              </a:gs>
              <a:gs pos="100000">
                <a:srgbClr val="1C2F44">
                  <a:lumMod val="10000"/>
                  <a:lumOff val="90000"/>
                  <a:alpha val="82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A1E7C8-4761-4D62-B038-100D37AA4A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52022"/>
            <a:ext cx="7959023" cy="939488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THANK YOU!</a:t>
            </a:r>
          </a:p>
        </p:txBody>
      </p:sp>
      <p:grpSp>
        <p:nvGrpSpPr>
          <p:cNvPr id="9" name="Group 331">
            <a:extLst>
              <a:ext uri="{FF2B5EF4-FFF2-40B4-BE49-F238E27FC236}">
                <a16:creationId xmlns:a16="http://schemas.microsoft.com/office/drawing/2014/main" id="{94DBD2C4-4D4A-4D58-BBC9-E7E064536AA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71504" y="3453262"/>
            <a:ext cx="219959" cy="220669"/>
            <a:chOff x="4163" y="2008"/>
            <a:chExt cx="309" cy="310"/>
          </a:xfrm>
          <a:solidFill>
            <a:schemeClr val="accent3"/>
          </a:solidFill>
        </p:grpSpPr>
        <p:sp>
          <p:nvSpPr>
            <p:cNvPr id="10" name="Freeform 334">
              <a:extLst>
                <a:ext uri="{FF2B5EF4-FFF2-40B4-BE49-F238E27FC236}">
                  <a16:creationId xmlns:a16="http://schemas.microsoft.com/office/drawing/2014/main" id="{7114C505-883E-4A0D-86AD-0C2CE1FF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041"/>
              <a:ext cx="276" cy="277"/>
            </a:xfrm>
            <a:custGeom>
              <a:avLst/>
              <a:gdLst>
                <a:gd name="T0" fmla="*/ 1110 w 3042"/>
                <a:gd name="T1" fmla="*/ 867 h 3052"/>
                <a:gd name="T2" fmla="*/ 1020 w 3042"/>
                <a:gd name="T3" fmla="*/ 962 h 3052"/>
                <a:gd name="T4" fmla="*/ 1007 w 3042"/>
                <a:gd name="T5" fmla="*/ 1001 h 3052"/>
                <a:gd name="T6" fmla="*/ 1005 w 3042"/>
                <a:gd name="T7" fmla="*/ 1058 h 3052"/>
                <a:gd name="T8" fmla="*/ 1018 w 3042"/>
                <a:gd name="T9" fmla="*/ 1132 h 3052"/>
                <a:gd name="T10" fmla="*/ 1045 w 3042"/>
                <a:gd name="T11" fmla="*/ 1222 h 3052"/>
                <a:gd name="T12" fmla="*/ 1099 w 3042"/>
                <a:gd name="T13" fmla="*/ 1341 h 3052"/>
                <a:gd name="T14" fmla="*/ 1170 w 3042"/>
                <a:gd name="T15" fmla="*/ 1462 h 3052"/>
                <a:gd name="T16" fmla="*/ 1257 w 3042"/>
                <a:gd name="T17" fmla="*/ 1579 h 3052"/>
                <a:gd name="T18" fmla="*/ 1358 w 3042"/>
                <a:gd name="T19" fmla="*/ 1690 h 3052"/>
                <a:gd name="T20" fmla="*/ 1468 w 3042"/>
                <a:gd name="T21" fmla="*/ 1791 h 3052"/>
                <a:gd name="T22" fmla="*/ 1585 w 3042"/>
                <a:gd name="T23" fmla="*/ 1878 h 3052"/>
                <a:gd name="T24" fmla="*/ 1705 w 3042"/>
                <a:gd name="T25" fmla="*/ 1950 h 3052"/>
                <a:gd name="T26" fmla="*/ 1824 w 3042"/>
                <a:gd name="T27" fmla="*/ 2004 h 3052"/>
                <a:gd name="T28" fmla="*/ 1913 w 3042"/>
                <a:gd name="T29" fmla="*/ 2032 h 3052"/>
                <a:gd name="T30" fmla="*/ 1987 w 3042"/>
                <a:gd name="T31" fmla="*/ 2043 h 3052"/>
                <a:gd name="T32" fmla="*/ 2044 w 3042"/>
                <a:gd name="T33" fmla="*/ 2042 h 3052"/>
                <a:gd name="T34" fmla="*/ 2083 w 3042"/>
                <a:gd name="T35" fmla="*/ 2030 h 3052"/>
                <a:gd name="T36" fmla="*/ 2178 w 3042"/>
                <a:gd name="T37" fmla="*/ 1938 h 3052"/>
                <a:gd name="T38" fmla="*/ 2941 w 3042"/>
                <a:gd name="T39" fmla="*/ 2909 h 3052"/>
                <a:gd name="T40" fmla="*/ 2862 w 3042"/>
                <a:gd name="T41" fmla="*/ 2971 h 3052"/>
                <a:gd name="T42" fmla="*/ 2770 w 3042"/>
                <a:gd name="T43" fmla="*/ 3017 h 3052"/>
                <a:gd name="T44" fmla="*/ 2663 w 3042"/>
                <a:gd name="T45" fmla="*/ 3044 h 3052"/>
                <a:gd name="T46" fmla="*/ 2545 w 3042"/>
                <a:gd name="T47" fmla="*/ 3052 h 3052"/>
                <a:gd name="T48" fmla="*/ 2418 w 3042"/>
                <a:gd name="T49" fmla="*/ 3044 h 3052"/>
                <a:gd name="T50" fmla="*/ 2282 w 3042"/>
                <a:gd name="T51" fmla="*/ 3018 h 3052"/>
                <a:gd name="T52" fmla="*/ 2135 w 3042"/>
                <a:gd name="T53" fmla="*/ 2974 h 3052"/>
                <a:gd name="T54" fmla="*/ 1963 w 3042"/>
                <a:gd name="T55" fmla="*/ 2906 h 3052"/>
                <a:gd name="T56" fmla="*/ 1770 w 3042"/>
                <a:gd name="T57" fmla="*/ 2811 h 3052"/>
                <a:gd name="T58" fmla="*/ 1576 w 3042"/>
                <a:gd name="T59" fmla="*/ 2694 h 3052"/>
                <a:gd name="T60" fmla="*/ 1381 w 3042"/>
                <a:gd name="T61" fmla="*/ 2559 h 3052"/>
                <a:gd name="T62" fmla="*/ 1187 w 3042"/>
                <a:gd name="T63" fmla="*/ 2406 h 3052"/>
                <a:gd name="T64" fmla="*/ 997 w 3042"/>
                <a:gd name="T65" fmla="*/ 2236 h 3052"/>
                <a:gd name="T66" fmla="*/ 827 w 3042"/>
                <a:gd name="T67" fmla="*/ 2066 h 3052"/>
                <a:gd name="T68" fmla="*/ 682 w 3042"/>
                <a:gd name="T69" fmla="*/ 1907 h 3052"/>
                <a:gd name="T70" fmla="*/ 550 w 3042"/>
                <a:gd name="T71" fmla="*/ 1746 h 3052"/>
                <a:gd name="T72" fmla="*/ 431 w 3042"/>
                <a:gd name="T73" fmla="*/ 1585 h 3052"/>
                <a:gd name="T74" fmla="*/ 326 w 3042"/>
                <a:gd name="T75" fmla="*/ 1424 h 3052"/>
                <a:gd name="T76" fmla="*/ 234 w 3042"/>
                <a:gd name="T77" fmla="*/ 1267 h 3052"/>
                <a:gd name="T78" fmla="*/ 157 w 3042"/>
                <a:gd name="T79" fmla="*/ 1114 h 3052"/>
                <a:gd name="T80" fmla="*/ 95 w 3042"/>
                <a:gd name="T81" fmla="*/ 964 h 3052"/>
                <a:gd name="T82" fmla="*/ 49 w 3042"/>
                <a:gd name="T83" fmla="*/ 819 h 3052"/>
                <a:gd name="T84" fmla="*/ 16 w 3042"/>
                <a:gd name="T85" fmla="*/ 682 h 3052"/>
                <a:gd name="T86" fmla="*/ 1 w 3042"/>
                <a:gd name="T87" fmla="*/ 553 h 3052"/>
                <a:gd name="T88" fmla="*/ 3 w 3042"/>
                <a:gd name="T89" fmla="*/ 433 h 3052"/>
                <a:gd name="T90" fmla="*/ 21 w 3042"/>
                <a:gd name="T91" fmla="*/ 323 h 3052"/>
                <a:gd name="T92" fmla="*/ 56 w 3042"/>
                <a:gd name="T93" fmla="*/ 225 h 3052"/>
                <a:gd name="T94" fmla="*/ 110 w 3042"/>
                <a:gd name="T95" fmla="*/ 140 h 3052"/>
                <a:gd name="T96" fmla="*/ 245 w 3042"/>
                <a:gd name="T97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2" h="3052">
                  <a:moveTo>
                    <a:pt x="245" y="0"/>
                  </a:moveTo>
                  <a:lnTo>
                    <a:pt x="1110" y="867"/>
                  </a:lnTo>
                  <a:lnTo>
                    <a:pt x="1029" y="949"/>
                  </a:lnTo>
                  <a:lnTo>
                    <a:pt x="1020" y="962"/>
                  </a:lnTo>
                  <a:lnTo>
                    <a:pt x="1012" y="979"/>
                  </a:lnTo>
                  <a:lnTo>
                    <a:pt x="1007" y="1001"/>
                  </a:lnTo>
                  <a:lnTo>
                    <a:pt x="1005" y="1028"/>
                  </a:lnTo>
                  <a:lnTo>
                    <a:pt x="1005" y="1058"/>
                  </a:lnTo>
                  <a:lnTo>
                    <a:pt x="1010" y="1094"/>
                  </a:lnTo>
                  <a:lnTo>
                    <a:pt x="1018" y="1132"/>
                  </a:lnTo>
                  <a:lnTo>
                    <a:pt x="1029" y="1175"/>
                  </a:lnTo>
                  <a:lnTo>
                    <a:pt x="1045" y="1222"/>
                  </a:lnTo>
                  <a:lnTo>
                    <a:pt x="1070" y="1281"/>
                  </a:lnTo>
                  <a:lnTo>
                    <a:pt x="1099" y="1341"/>
                  </a:lnTo>
                  <a:lnTo>
                    <a:pt x="1133" y="1402"/>
                  </a:lnTo>
                  <a:lnTo>
                    <a:pt x="1170" y="1462"/>
                  </a:lnTo>
                  <a:lnTo>
                    <a:pt x="1213" y="1521"/>
                  </a:lnTo>
                  <a:lnTo>
                    <a:pt x="1257" y="1579"/>
                  </a:lnTo>
                  <a:lnTo>
                    <a:pt x="1306" y="1636"/>
                  </a:lnTo>
                  <a:lnTo>
                    <a:pt x="1358" y="1690"/>
                  </a:lnTo>
                  <a:lnTo>
                    <a:pt x="1412" y="1742"/>
                  </a:lnTo>
                  <a:lnTo>
                    <a:pt x="1468" y="1791"/>
                  </a:lnTo>
                  <a:lnTo>
                    <a:pt x="1526" y="1836"/>
                  </a:lnTo>
                  <a:lnTo>
                    <a:pt x="1585" y="1878"/>
                  </a:lnTo>
                  <a:lnTo>
                    <a:pt x="1645" y="1916"/>
                  </a:lnTo>
                  <a:lnTo>
                    <a:pt x="1705" y="1950"/>
                  </a:lnTo>
                  <a:lnTo>
                    <a:pt x="1765" y="1980"/>
                  </a:lnTo>
                  <a:lnTo>
                    <a:pt x="1824" y="2004"/>
                  </a:lnTo>
                  <a:lnTo>
                    <a:pt x="1871" y="2019"/>
                  </a:lnTo>
                  <a:lnTo>
                    <a:pt x="1913" y="2032"/>
                  </a:lnTo>
                  <a:lnTo>
                    <a:pt x="1953" y="2039"/>
                  </a:lnTo>
                  <a:lnTo>
                    <a:pt x="1987" y="2043"/>
                  </a:lnTo>
                  <a:lnTo>
                    <a:pt x="2018" y="2044"/>
                  </a:lnTo>
                  <a:lnTo>
                    <a:pt x="2044" y="2042"/>
                  </a:lnTo>
                  <a:lnTo>
                    <a:pt x="2066" y="2037"/>
                  </a:lnTo>
                  <a:lnTo>
                    <a:pt x="2083" y="2030"/>
                  </a:lnTo>
                  <a:lnTo>
                    <a:pt x="2096" y="2020"/>
                  </a:lnTo>
                  <a:lnTo>
                    <a:pt x="2178" y="1938"/>
                  </a:lnTo>
                  <a:lnTo>
                    <a:pt x="3042" y="2807"/>
                  </a:lnTo>
                  <a:lnTo>
                    <a:pt x="2941" y="2909"/>
                  </a:lnTo>
                  <a:lnTo>
                    <a:pt x="2904" y="2942"/>
                  </a:lnTo>
                  <a:lnTo>
                    <a:pt x="2862" y="2971"/>
                  </a:lnTo>
                  <a:lnTo>
                    <a:pt x="2817" y="2996"/>
                  </a:lnTo>
                  <a:lnTo>
                    <a:pt x="2770" y="3017"/>
                  </a:lnTo>
                  <a:lnTo>
                    <a:pt x="2718" y="3032"/>
                  </a:lnTo>
                  <a:lnTo>
                    <a:pt x="2663" y="3044"/>
                  </a:lnTo>
                  <a:lnTo>
                    <a:pt x="2606" y="3050"/>
                  </a:lnTo>
                  <a:lnTo>
                    <a:pt x="2545" y="3052"/>
                  </a:lnTo>
                  <a:lnTo>
                    <a:pt x="2483" y="3050"/>
                  </a:lnTo>
                  <a:lnTo>
                    <a:pt x="2418" y="3044"/>
                  </a:lnTo>
                  <a:lnTo>
                    <a:pt x="2351" y="3032"/>
                  </a:lnTo>
                  <a:lnTo>
                    <a:pt x="2282" y="3018"/>
                  </a:lnTo>
                  <a:lnTo>
                    <a:pt x="2209" y="2998"/>
                  </a:lnTo>
                  <a:lnTo>
                    <a:pt x="2135" y="2974"/>
                  </a:lnTo>
                  <a:lnTo>
                    <a:pt x="2059" y="2946"/>
                  </a:lnTo>
                  <a:lnTo>
                    <a:pt x="1963" y="2906"/>
                  </a:lnTo>
                  <a:lnTo>
                    <a:pt x="1868" y="2862"/>
                  </a:lnTo>
                  <a:lnTo>
                    <a:pt x="1770" y="2811"/>
                  </a:lnTo>
                  <a:lnTo>
                    <a:pt x="1674" y="2756"/>
                  </a:lnTo>
                  <a:lnTo>
                    <a:pt x="1576" y="2694"/>
                  </a:lnTo>
                  <a:lnTo>
                    <a:pt x="1478" y="2629"/>
                  </a:lnTo>
                  <a:lnTo>
                    <a:pt x="1381" y="2559"/>
                  </a:lnTo>
                  <a:lnTo>
                    <a:pt x="1283" y="2484"/>
                  </a:lnTo>
                  <a:lnTo>
                    <a:pt x="1187" y="2406"/>
                  </a:lnTo>
                  <a:lnTo>
                    <a:pt x="1091" y="2323"/>
                  </a:lnTo>
                  <a:lnTo>
                    <a:pt x="997" y="2236"/>
                  </a:lnTo>
                  <a:lnTo>
                    <a:pt x="904" y="2145"/>
                  </a:lnTo>
                  <a:lnTo>
                    <a:pt x="827" y="2066"/>
                  </a:lnTo>
                  <a:lnTo>
                    <a:pt x="753" y="1987"/>
                  </a:lnTo>
                  <a:lnTo>
                    <a:pt x="682" y="1907"/>
                  </a:lnTo>
                  <a:lnTo>
                    <a:pt x="615" y="1826"/>
                  </a:lnTo>
                  <a:lnTo>
                    <a:pt x="550" y="1746"/>
                  </a:lnTo>
                  <a:lnTo>
                    <a:pt x="489" y="1666"/>
                  </a:lnTo>
                  <a:lnTo>
                    <a:pt x="431" y="1585"/>
                  </a:lnTo>
                  <a:lnTo>
                    <a:pt x="377" y="1505"/>
                  </a:lnTo>
                  <a:lnTo>
                    <a:pt x="326" y="1424"/>
                  </a:lnTo>
                  <a:lnTo>
                    <a:pt x="279" y="1345"/>
                  </a:lnTo>
                  <a:lnTo>
                    <a:pt x="234" y="1267"/>
                  </a:lnTo>
                  <a:lnTo>
                    <a:pt x="194" y="1189"/>
                  </a:lnTo>
                  <a:lnTo>
                    <a:pt x="157" y="1114"/>
                  </a:lnTo>
                  <a:lnTo>
                    <a:pt x="124" y="1038"/>
                  </a:lnTo>
                  <a:lnTo>
                    <a:pt x="95" y="964"/>
                  </a:lnTo>
                  <a:lnTo>
                    <a:pt x="69" y="891"/>
                  </a:lnTo>
                  <a:lnTo>
                    <a:pt x="49" y="819"/>
                  </a:lnTo>
                  <a:lnTo>
                    <a:pt x="30" y="750"/>
                  </a:lnTo>
                  <a:lnTo>
                    <a:pt x="16" y="682"/>
                  </a:lnTo>
                  <a:lnTo>
                    <a:pt x="7" y="616"/>
                  </a:lnTo>
                  <a:lnTo>
                    <a:pt x="1" y="553"/>
                  </a:lnTo>
                  <a:lnTo>
                    <a:pt x="0" y="492"/>
                  </a:lnTo>
                  <a:lnTo>
                    <a:pt x="3" y="433"/>
                  </a:lnTo>
                  <a:lnTo>
                    <a:pt x="9" y="377"/>
                  </a:lnTo>
                  <a:lnTo>
                    <a:pt x="21" y="323"/>
                  </a:lnTo>
                  <a:lnTo>
                    <a:pt x="36" y="273"/>
                  </a:lnTo>
                  <a:lnTo>
                    <a:pt x="56" y="225"/>
                  </a:lnTo>
                  <a:lnTo>
                    <a:pt x="81" y="181"/>
                  </a:lnTo>
                  <a:lnTo>
                    <a:pt x="110" y="140"/>
                  </a:lnTo>
                  <a:lnTo>
                    <a:pt x="143" y="10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35">
              <a:extLst>
                <a:ext uri="{FF2B5EF4-FFF2-40B4-BE49-F238E27FC236}">
                  <a16:creationId xmlns:a16="http://schemas.microsoft.com/office/drawing/2014/main" id="{13E3D73B-3E66-48D4-992E-A326530B6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008"/>
              <a:ext cx="97" cy="96"/>
            </a:xfrm>
            <a:custGeom>
              <a:avLst/>
              <a:gdLst>
                <a:gd name="T0" fmla="*/ 272 w 1057"/>
                <a:gd name="T1" fmla="*/ 0 h 1059"/>
                <a:gd name="T2" fmla="*/ 305 w 1057"/>
                <a:gd name="T3" fmla="*/ 0 h 1059"/>
                <a:gd name="T4" fmla="*/ 337 w 1057"/>
                <a:gd name="T5" fmla="*/ 4 h 1059"/>
                <a:gd name="T6" fmla="*/ 369 w 1057"/>
                <a:gd name="T7" fmla="*/ 14 h 1059"/>
                <a:gd name="T8" fmla="*/ 400 w 1057"/>
                <a:gd name="T9" fmla="*/ 27 h 1059"/>
                <a:gd name="T10" fmla="*/ 428 w 1057"/>
                <a:gd name="T11" fmla="*/ 45 h 1059"/>
                <a:gd name="T12" fmla="*/ 453 w 1057"/>
                <a:gd name="T13" fmla="*/ 68 h 1059"/>
                <a:gd name="T14" fmla="*/ 988 w 1057"/>
                <a:gd name="T15" fmla="*/ 604 h 1059"/>
                <a:gd name="T16" fmla="*/ 1012 w 1057"/>
                <a:gd name="T17" fmla="*/ 632 h 1059"/>
                <a:gd name="T18" fmla="*/ 1032 w 1057"/>
                <a:gd name="T19" fmla="*/ 664 h 1059"/>
                <a:gd name="T20" fmla="*/ 1045 w 1057"/>
                <a:gd name="T21" fmla="*/ 697 h 1059"/>
                <a:gd name="T22" fmla="*/ 1054 w 1057"/>
                <a:gd name="T23" fmla="*/ 732 h 1059"/>
                <a:gd name="T24" fmla="*/ 1057 w 1057"/>
                <a:gd name="T25" fmla="*/ 770 h 1059"/>
                <a:gd name="T26" fmla="*/ 1054 w 1057"/>
                <a:gd name="T27" fmla="*/ 807 h 1059"/>
                <a:gd name="T28" fmla="*/ 1045 w 1057"/>
                <a:gd name="T29" fmla="*/ 843 h 1059"/>
                <a:gd name="T30" fmla="*/ 1032 w 1057"/>
                <a:gd name="T31" fmla="*/ 876 h 1059"/>
                <a:gd name="T32" fmla="*/ 1012 w 1057"/>
                <a:gd name="T33" fmla="*/ 907 h 1059"/>
                <a:gd name="T34" fmla="*/ 988 w 1057"/>
                <a:gd name="T35" fmla="*/ 935 h 1059"/>
                <a:gd name="T36" fmla="*/ 866 w 1057"/>
                <a:gd name="T37" fmla="*/ 1059 h 1059"/>
                <a:gd name="T38" fmla="*/ 0 w 1057"/>
                <a:gd name="T39" fmla="*/ 190 h 1059"/>
                <a:gd name="T40" fmla="*/ 124 w 1057"/>
                <a:gd name="T41" fmla="*/ 68 h 1059"/>
                <a:gd name="T42" fmla="*/ 150 w 1057"/>
                <a:gd name="T43" fmla="*/ 45 h 1059"/>
                <a:gd name="T44" fmla="*/ 178 w 1057"/>
                <a:gd name="T45" fmla="*/ 27 h 1059"/>
                <a:gd name="T46" fmla="*/ 209 w 1057"/>
                <a:gd name="T47" fmla="*/ 14 h 1059"/>
                <a:gd name="T48" fmla="*/ 240 w 1057"/>
                <a:gd name="T49" fmla="*/ 4 h 1059"/>
                <a:gd name="T50" fmla="*/ 272 w 1057"/>
                <a:gd name="T51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7" h="1059">
                  <a:moveTo>
                    <a:pt x="272" y="0"/>
                  </a:moveTo>
                  <a:lnTo>
                    <a:pt x="305" y="0"/>
                  </a:lnTo>
                  <a:lnTo>
                    <a:pt x="337" y="4"/>
                  </a:lnTo>
                  <a:lnTo>
                    <a:pt x="369" y="14"/>
                  </a:lnTo>
                  <a:lnTo>
                    <a:pt x="400" y="27"/>
                  </a:lnTo>
                  <a:lnTo>
                    <a:pt x="428" y="45"/>
                  </a:lnTo>
                  <a:lnTo>
                    <a:pt x="453" y="68"/>
                  </a:lnTo>
                  <a:lnTo>
                    <a:pt x="988" y="604"/>
                  </a:lnTo>
                  <a:lnTo>
                    <a:pt x="1012" y="632"/>
                  </a:lnTo>
                  <a:lnTo>
                    <a:pt x="1032" y="664"/>
                  </a:lnTo>
                  <a:lnTo>
                    <a:pt x="1045" y="697"/>
                  </a:lnTo>
                  <a:lnTo>
                    <a:pt x="1054" y="732"/>
                  </a:lnTo>
                  <a:lnTo>
                    <a:pt x="1057" y="770"/>
                  </a:lnTo>
                  <a:lnTo>
                    <a:pt x="1054" y="807"/>
                  </a:lnTo>
                  <a:lnTo>
                    <a:pt x="1045" y="843"/>
                  </a:lnTo>
                  <a:lnTo>
                    <a:pt x="1032" y="876"/>
                  </a:lnTo>
                  <a:lnTo>
                    <a:pt x="1012" y="907"/>
                  </a:lnTo>
                  <a:lnTo>
                    <a:pt x="988" y="935"/>
                  </a:lnTo>
                  <a:lnTo>
                    <a:pt x="866" y="1059"/>
                  </a:lnTo>
                  <a:lnTo>
                    <a:pt x="0" y="190"/>
                  </a:lnTo>
                  <a:lnTo>
                    <a:pt x="124" y="68"/>
                  </a:lnTo>
                  <a:lnTo>
                    <a:pt x="150" y="45"/>
                  </a:lnTo>
                  <a:lnTo>
                    <a:pt x="178" y="27"/>
                  </a:lnTo>
                  <a:lnTo>
                    <a:pt x="209" y="14"/>
                  </a:lnTo>
                  <a:lnTo>
                    <a:pt x="240" y="4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36">
              <a:extLst>
                <a:ext uri="{FF2B5EF4-FFF2-40B4-BE49-F238E27FC236}">
                  <a16:creationId xmlns:a16="http://schemas.microsoft.com/office/drawing/2014/main" id="{BD67DC51-C16A-4DC1-9709-445DDC97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184"/>
              <a:ext cx="96" cy="96"/>
            </a:xfrm>
            <a:custGeom>
              <a:avLst/>
              <a:gdLst>
                <a:gd name="T0" fmla="*/ 304 w 1055"/>
                <a:gd name="T1" fmla="*/ 0 h 1058"/>
                <a:gd name="T2" fmla="*/ 336 w 1055"/>
                <a:gd name="T3" fmla="*/ 4 h 1058"/>
                <a:gd name="T4" fmla="*/ 368 w 1055"/>
                <a:gd name="T5" fmla="*/ 13 h 1058"/>
                <a:gd name="T6" fmla="*/ 398 w 1055"/>
                <a:gd name="T7" fmla="*/ 27 h 1058"/>
                <a:gd name="T8" fmla="*/ 426 w 1055"/>
                <a:gd name="T9" fmla="*/ 44 h 1058"/>
                <a:gd name="T10" fmla="*/ 453 w 1055"/>
                <a:gd name="T11" fmla="*/ 67 h 1058"/>
                <a:gd name="T12" fmla="*/ 987 w 1055"/>
                <a:gd name="T13" fmla="*/ 604 h 1058"/>
                <a:gd name="T14" fmla="*/ 1010 w 1055"/>
                <a:gd name="T15" fmla="*/ 630 h 1058"/>
                <a:gd name="T16" fmla="*/ 1028 w 1055"/>
                <a:gd name="T17" fmla="*/ 659 h 1058"/>
                <a:gd name="T18" fmla="*/ 1042 w 1055"/>
                <a:gd name="T19" fmla="*/ 689 h 1058"/>
                <a:gd name="T20" fmla="*/ 1050 w 1055"/>
                <a:gd name="T21" fmla="*/ 720 h 1058"/>
                <a:gd name="T22" fmla="*/ 1055 w 1055"/>
                <a:gd name="T23" fmla="*/ 754 h 1058"/>
                <a:gd name="T24" fmla="*/ 1055 w 1055"/>
                <a:gd name="T25" fmla="*/ 786 h 1058"/>
                <a:gd name="T26" fmla="*/ 1050 w 1055"/>
                <a:gd name="T27" fmla="*/ 818 h 1058"/>
                <a:gd name="T28" fmla="*/ 1042 w 1055"/>
                <a:gd name="T29" fmla="*/ 850 h 1058"/>
                <a:gd name="T30" fmla="*/ 1028 w 1055"/>
                <a:gd name="T31" fmla="*/ 881 h 1058"/>
                <a:gd name="T32" fmla="*/ 1010 w 1055"/>
                <a:gd name="T33" fmla="*/ 909 h 1058"/>
                <a:gd name="T34" fmla="*/ 987 w 1055"/>
                <a:gd name="T35" fmla="*/ 936 h 1058"/>
                <a:gd name="T36" fmla="*/ 864 w 1055"/>
                <a:gd name="T37" fmla="*/ 1058 h 1058"/>
                <a:gd name="T38" fmla="*/ 0 w 1055"/>
                <a:gd name="T39" fmla="*/ 191 h 1058"/>
                <a:gd name="T40" fmla="*/ 122 w 1055"/>
                <a:gd name="T41" fmla="*/ 67 h 1058"/>
                <a:gd name="T42" fmla="*/ 148 w 1055"/>
                <a:gd name="T43" fmla="*/ 44 h 1058"/>
                <a:gd name="T44" fmla="*/ 177 w 1055"/>
                <a:gd name="T45" fmla="*/ 27 h 1058"/>
                <a:gd name="T46" fmla="*/ 207 w 1055"/>
                <a:gd name="T47" fmla="*/ 13 h 1058"/>
                <a:gd name="T48" fmla="*/ 238 w 1055"/>
                <a:gd name="T49" fmla="*/ 4 h 1058"/>
                <a:gd name="T50" fmla="*/ 271 w 1055"/>
                <a:gd name="T51" fmla="*/ 0 h 1058"/>
                <a:gd name="T52" fmla="*/ 304 w 1055"/>
                <a:gd name="T53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5" h="1058">
                  <a:moveTo>
                    <a:pt x="304" y="0"/>
                  </a:moveTo>
                  <a:lnTo>
                    <a:pt x="336" y="4"/>
                  </a:lnTo>
                  <a:lnTo>
                    <a:pt x="368" y="13"/>
                  </a:lnTo>
                  <a:lnTo>
                    <a:pt x="398" y="27"/>
                  </a:lnTo>
                  <a:lnTo>
                    <a:pt x="426" y="44"/>
                  </a:lnTo>
                  <a:lnTo>
                    <a:pt x="453" y="67"/>
                  </a:lnTo>
                  <a:lnTo>
                    <a:pt x="987" y="604"/>
                  </a:lnTo>
                  <a:lnTo>
                    <a:pt x="1010" y="630"/>
                  </a:lnTo>
                  <a:lnTo>
                    <a:pt x="1028" y="659"/>
                  </a:lnTo>
                  <a:lnTo>
                    <a:pt x="1042" y="689"/>
                  </a:lnTo>
                  <a:lnTo>
                    <a:pt x="1050" y="720"/>
                  </a:lnTo>
                  <a:lnTo>
                    <a:pt x="1055" y="754"/>
                  </a:lnTo>
                  <a:lnTo>
                    <a:pt x="1055" y="786"/>
                  </a:lnTo>
                  <a:lnTo>
                    <a:pt x="1050" y="818"/>
                  </a:lnTo>
                  <a:lnTo>
                    <a:pt x="1042" y="850"/>
                  </a:lnTo>
                  <a:lnTo>
                    <a:pt x="1028" y="881"/>
                  </a:lnTo>
                  <a:lnTo>
                    <a:pt x="1010" y="909"/>
                  </a:lnTo>
                  <a:lnTo>
                    <a:pt x="987" y="936"/>
                  </a:lnTo>
                  <a:lnTo>
                    <a:pt x="864" y="1058"/>
                  </a:lnTo>
                  <a:lnTo>
                    <a:pt x="0" y="191"/>
                  </a:lnTo>
                  <a:lnTo>
                    <a:pt x="122" y="67"/>
                  </a:lnTo>
                  <a:lnTo>
                    <a:pt x="148" y="44"/>
                  </a:lnTo>
                  <a:lnTo>
                    <a:pt x="177" y="27"/>
                  </a:lnTo>
                  <a:lnTo>
                    <a:pt x="207" y="13"/>
                  </a:lnTo>
                  <a:lnTo>
                    <a:pt x="238" y="4"/>
                  </a:lnTo>
                  <a:lnTo>
                    <a:pt x="271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27">
            <a:extLst>
              <a:ext uri="{FF2B5EF4-FFF2-40B4-BE49-F238E27FC236}">
                <a16:creationId xmlns:a16="http://schemas.microsoft.com/office/drawing/2014/main" id="{120498EC-4AC0-4293-B3C2-D0D05677C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471" y="4413184"/>
            <a:ext cx="145216" cy="214976"/>
          </a:xfrm>
          <a:custGeom>
            <a:avLst/>
            <a:gdLst>
              <a:gd name="T0" fmla="*/ 1074 w 2253"/>
              <a:gd name="T1" fmla="*/ 715 h 3320"/>
              <a:gd name="T2" fmla="*/ 977 w 2253"/>
              <a:gd name="T3" fmla="*/ 740 h 3320"/>
              <a:gd name="T4" fmla="*/ 890 w 2253"/>
              <a:gd name="T5" fmla="*/ 787 h 3320"/>
              <a:gd name="T6" fmla="*/ 816 w 2253"/>
              <a:gd name="T7" fmla="*/ 851 h 3320"/>
              <a:gd name="T8" fmla="*/ 760 w 2253"/>
              <a:gd name="T9" fmla="*/ 932 h 3320"/>
              <a:gd name="T10" fmla="*/ 725 w 2253"/>
              <a:gd name="T11" fmla="*/ 1025 h 3320"/>
              <a:gd name="T12" fmla="*/ 712 w 2253"/>
              <a:gd name="T13" fmla="*/ 1127 h 3320"/>
              <a:gd name="T14" fmla="*/ 725 w 2253"/>
              <a:gd name="T15" fmla="*/ 1229 h 3320"/>
              <a:gd name="T16" fmla="*/ 760 w 2253"/>
              <a:gd name="T17" fmla="*/ 1322 h 3320"/>
              <a:gd name="T18" fmla="*/ 816 w 2253"/>
              <a:gd name="T19" fmla="*/ 1402 h 3320"/>
              <a:gd name="T20" fmla="*/ 890 w 2253"/>
              <a:gd name="T21" fmla="*/ 1468 h 3320"/>
              <a:gd name="T22" fmla="*/ 977 w 2253"/>
              <a:gd name="T23" fmla="*/ 1514 h 3320"/>
              <a:gd name="T24" fmla="*/ 1074 w 2253"/>
              <a:gd name="T25" fmla="*/ 1538 h 3320"/>
              <a:gd name="T26" fmla="*/ 1179 w 2253"/>
              <a:gd name="T27" fmla="*/ 1538 h 3320"/>
              <a:gd name="T28" fmla="*/ 1277 w 2253"/>
              <a:gd name="T29" fmla="*/ 1514 h 3320"/>
              <a:gd name="T30" fmla="*/ 1364 w 2253"/>
              <a:gd name="T31" fmla="*/ 1468 h 3320"/>
              <a:gd name="T32" fmla="*/ 1437 w 2253"/>
              <a:gd name="T33" fmla="*/ 1402 h 3320"/>
              <a:gd name="T34" fmla="*/ 1493 w 2253"/>
              <a:gd name="T35" fmla="*/ 1322 h 3320"/>
              <a:gd name="T36" fmla="*/ 1530 w 2253"/>
              <a:gd name="T37" fmla="*/ 1229 h 3320"/>
              <a:gd name="T38" fmla="*/ 1542 w 2253"/>
              <a:gd name="T39" fmla="*/ 1127 h 3320"/>
              <a:gd name="T40" fmla="*/ 1530 w 2253"/>
              <a:gd name="T41" fmla="*/ 1025 h 3320"/>
              <a:gd name="T42" fmla="*/ 1493 w 2253"/>
              <a:gd name="T43" fmla="*/ 932 h 3320"/>
              <a:gd name="T44" fmla="*/ 1437 w 2253"/>
              <a:gd name="T45" fmla="*/ 851 h 3320"/>
              <a:gd name="T46" fmla="*/ 1364 w 2253"/>
              <a:gd name="T47" fmla="*/ 787 h 3320"/>
              <a:gd name="T48" fmla="*/ 1277 w 2253"/>
              <a:gd name="T49" fmla="*/ 740 h 3320"/>
              <a:gd name="T50" fmla="*/ 1179 w 2253"/>
              <a:gd name="T51" fmla="*/ 715 h 3320"/>
              <a:gd name="T52" fmla="*/ 1127 w 2253"/>
              <a:gd name="T53" fmla="*/ 0 h 3320"/>
              <a:gd name="T54" fmla="*/ 1293 w 2253"/>
              <a:gd name="T55" fmla="*/ 12 h 3320"/>
              <a:gd name="T56" fmla="*/ 1452 w 2253"/>
              <a:gd name="T57" fmla="*/ 49 h 3320"/>
              <a:gd name="T58" fmla="*/ 1601 w 2253"/>
              <a:gd name="T59" fmla="*/ 106 h 3320"/>
              <a:gd name="T60" fmla="*/ 1740 w 2253"/>
              <a:gd name="T61" fmla="*/ 182 h 3320"/>
              <a:gd name="T62" fmla="*/ 1865 w 2253"/>
              <a:gd name="T63" fmla="*/ 277 h 3320"/>
              <a:gd name="T64" fmla="*/ 1977 w 2253"/>
              <a:gd name="T65" fmla="*/ 389 h 3320"/>
              <a:gd name="T66" fmla="*/ 2072 w 2253"/>
              <a:gd name="T67" fmla="*/ 514 h 3320"/>
              <a:gd name="T68" fmla="*/ 2148 w 2253"/>
              <a:gd name="T69" fmla="*/ 652 h 3320"/>
              <a:gd name="T70" fmla="*/ 2205 w 2253"/>
              <a:gd name="T71" fmla="*/ 802 h 3320"/>
              <a:gd name="T72" fmla="*/ 2242 w 2253"/>
              <a:gd name="T73" fmla="*/ 961 h 3320"/>
              <a:gd name="T74" fmla="*/ 2253 w 2253"/>
              <a:gd name="T75" fmla="*/ 1127 h 3320"/>
              <a:gd name="T76" fmla="*/ 2244 w 2253"/>
              <a:gd name="T77" fmla="*/ 1276 h 3320"/>
              <a:gd name="T78" fmla="*/ 2215 w 2253"/>
              <a:gd name="T79" fmla="*/ 1421 h 3320"/>
              <a:gd name="T80" fmla="*/ 2167 w 2253"/>
              <a:gd name="T81" fmla="*/ 1561 h 3320"/>
              <a:gd name="T82" fmla="*/ 2101 w 2253"/>
              <a:gd name="T83" fmla="*/ 1695 h 3320"/>
              <a:gd name="T84" fmla="*/ 1169 w 2253"/>
              <a:gd name="T85" fmla="*/ 3304 h 3320"/>
              <a:gd name="T86" fmla="*/ 1143 w 2253"/>
              <a:gd name="T87" fmla="*/ 3318 h 3320"/>
              <a:gd name="T88" fmla="*/ 1112 w 2253"/>
              <a:gd name="T89" fmla="*/ 3318 h 3320"/>
              <a:gd name="T90" fmla="*/ 1085 w 2253"/>
              <a:gd name="T91" fmla="*/ 3304 h 3320"/>
              <a:gd name="T92" fmla="*/ 154 w 2253"/>
              <a:gd name="T93" fmla="*/ 1695 h 3320"/>
              <a:gd name="T94" fmla="*/ 88 w 2253"/>
              <a:gd name="T95" fmla="*/ 1561 h 3320"/>
              <a:gd name="T96" fmla="*/ 40 w 2253"/>
              <a:gd name="T97" fmla="*/ 1421 h 3320"/>
              <a:gd name="T98" fmla="*/ 10 w 2253"/>
              <a:gd name="T99" fmla="*/ 1276 h 3320"/>
              <a:gd name="T100" fmla="*/ 0 w 2253"/>
              <a:gd name="T101" fmla="*/ 1127 h 3320"/>
              <a:gd name="T102" fmla="*/ 13 w 2253"/>
              <a:gd name="T103" fmla="*/ 961 h 3320"/>
              <a:gd name="T104" fmla="*/ 48 w 2253"/>
              <a:gd name="T105" fmla="*/ 802 h 3320"/>
              <a:gd name="T106" fmla="*/ 105 w 2253"/>
              <a:gd name="T107" fmla="*/ 652 h 3320"/>
              <a:gd name="T108" fmla="*/ 182 w 2253"/>
              <a:gd name="T109" fmla="*/ 514 h 3320"/>
              <a:gd name="T110" fmla="*/ 277 w 2253"/>
              <a:gd name="T111" fmla="*/ 389 h 3320"/>
              <a:gd name="T112" fmla="*/ 388 w 2253"/>
              <a:gd name="T113" fmla="*/ 277 h 3320"/>
              <a:gd name="T114" fmla="*/ 514 w 2253"/>
              <a:gd name="T115" fmla="*/ 182 h 3320"/>
              <a:gd name="T116" fmla="*/ 653 w 2253"/>
              <a:gd name="T117" fmla="*/ 106 h 3320"/>
              <a:gd name="T118" fmla="*/ 802 w 2253"/>
              <a:gd name="T119" fmla="*/ 49 h 3320"/>
              <a:gd name="T120" fmla="*/ 960 w 2253"/>
              <a:gd name="T121" fmla="*/ 12 h 3320"/>
              <a:gd name="T122" fmla="*/ 1127 w 2253"/>
              <a:gd name="T123" fmla="*/ 0 h 3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3" h="3320">
                <a:moveTo>
                  <a:pt x="1127" y="712"/>
                </a:moveTo>
                <a:lnTo>
                  <a:pt x="1074" y="715"/>
                </a:lnTo>
                <a:lnTo>
                  <a:pt x="1025" y="725"/>
                </a:lnTo>
                <a:lnTo>
                  <a:pt x="977" y="740"/>
                </a:lnTo>
                <a:lnTo>
                  <a:pt x="931" y="761"/>
                </a:lnTo>
                <a:lnTo>
                  <a:pt x="890" y="787"/>
                </a:lnTo>
                <a:lnTo>
                  <a:pt x="852" y="817"/>
                </a:lnTo>
                <a:lnTo>
                  <a:pt x="816" y="851"/>
                </a:lnTo>
                <a:lnTo>
                  <a:pt x="786" y="889"/>
                </a:lnTo>
                <a:lnTo>
                  <a:pt x="760" y="932"/>
                </a:lnTo>
                <a:lnTo>
                  <a:pt x="740" y="976"/>
                </a:lnTo>
                <a:lnTo>
                  <a:pt x="725" y="1025"/>
                </a:lnTo>
                <a:lnTo>
                  <a:pt x="715" y="1075"/>
                </a:lnTo>
                <a:lnTo>
                  <a:pt x="712" y="1127"/>
                </a:lnTo>
                <a:lnTo>
                  <a:pt x="715" y="1179"/>
                </a:lnTo>
                <a:lnTo>
                  <a:pt x="725" y="1229"/>
                </a:lnTo>
                <a:lnTo>
                  <a:pt x="740" y="1277"/>
                </a:lnTo>
                <a:lnTo>
                  <a:pt x="760" y="1322"/>
                </a:lnTo>
                <a:lnTo>
                  <a:pt x="786" y="1364"/>
                </a:lnTo>
                <a:lnTo>
                  <a:pt x="816" y="1402"/>
                </a:lnTo>
                <a:lnTo>
                  <a:pt x="852" y="1438"/>
                </a:lnTo>
                <a:lnTo>
                  <a:pt x="890" y="1468"/>
                </a:lnTo>
                <a:lnTo>
                  <a:pt x="931" y="1494"/>
                </a:lnTo>
                <a:lnTo>
                  <a:pt x="977" y="1514"/>
                </a:lnTo>
                <a:lnTo>
                  <a:pt x="1025" y="1529"/>
                </a:lnTo>
                <a:lnTo>
                  <a:pt x="1074" y="1538"/>
                </a:lnTo>
                <a:lnTo>
                  <a:pt x="1127" y="1542"/>
                </a:lnTo>
                <a:lnTo>
                  <a:pt x="1179" y="1538"/>
                </a:lnTo>
                <a:lnTo>
                  <a:pt x="1229" y="1529"/>
                </a:lnTo>
                <a:lnTo>
                  <a:pt x="1277" y="1514"/>
                </a:lnTo>
                <a:lnTo>
                  <a:pt x="1322" y="1494"/>
                </a:lnTo>
                <a:lnTo>
                  <a:pt x="1364" y="1468"/>
                </a:lnTo>
                <a:lnTo>
                  <a:pt x="1403" y="1438"/>
                </a:lnTo>
                <a:lnTo>
                  <a:pt x="1437" y="1402"/>
                </a:lnTo>
                <a:lnTo>
                  <a:pt x="1467" y="1364"/>
                </a:lnTo>
                <a:lnTo>
                  <a:pt x="1493" y="1322"/>
                </a:lnTo>
                <a:lnTo>
                  <a:pt x="1514" y="1277"/>
                </a:lnTo>
                <a:lnTo>
                  <a:pt x="1530" y="1229"/>
                </a:lnTo>
                <a:lnTo>
                  <a:pt x="1539" y="1179"/>
                </a:lnTo>
                <a:lnTo>
                  <a:pt x="1542" y="1127"/>
                </a:lnTo>
                <a:lnTo>
                  <a:pt x="1539" y="1075"/>
                </a:lnTo>
                <a:lnTo>
                  <a:pt x="1530" y="1025"/>
                </a:lnTo>
                <a:lnTo>
                  <a:pt x="1514" y="976"/>
                </a:lnTo>
                <a:lnTo>
                  <a:pt x="1493" y="932"/>
                </a:lnTo>
                <a:lnTo>
                  <a:pt x="1467" y="889"/>
                </a:lnTo>
                <a:lnTo>
                  <a:pt x="1437" y="851"/>
                </a:lnTo>
                <a:lnTo>
                  <a:pt x="1403" y="817"/>
                </a:lnTo>
                <a:lnTo>
                  <a:pt x="1364" y="787"/>
                </a:lnTo>
                <a:lnTo>
                  <a:pt x="1322" y="761"/>
                </a:lnTo>
                <a:lnTo>
                  <a:pt x="1277" y="740"/>
                </a:lnTo>
                <a:lnTo>
                  <a:pt x="1229" y="725"/>
                </a:lnTo>
                <a:lnTo>
                  <a:pt x="1179" y="715"/>
                </a:lnTo>
                <a:lnTo>
                  <a:pt x="1127" y="712"/>
                </a:lnTo>
                <a:close/>
                <a:moveTo>
                  <a:pt x="1127" y="0"/>
                </a:moveTo>
                <a:lnTo>
                  <a:pt x="1211" y="3"/>
                </a:lnTo>
                <a:lnTo>
                  <a:pt x="1293" y="12"/>
                </a:lnTo>
                <a:lnTo>
                  <a:pt x="1374" y="28"/>
                </a:lnTo>
                <a:lnTo>
                  <a:pt x="1452" y="49"/>
                </a:lnTo>
                <a:lnTo>
                  <a:pt x="1529" y="75"/>
                </a:lnTo>
                <a:lnTo>
                  <a:pt x="1601" y="106"/>
                </a:lnTo>
                <a:lnTo>
                  <a:pt x="1673" y="141"/>
                </a:lnTo>
                <a:lnTo>
                  <a:pt x="1740" y="182"/>
                </a:lnTo>
                <a:lnTo>
                  <a:pt x="1804" y="228"/>
                </a:lnTo>
                <a:lnTo>
                  <a:pt x="1865" y="277"/>
                </a:lnTo>
                <a:lnTo>
                  <a:pt x="1924" y="331"/>
                </a:lnTo>
                <a:lnTo>
                  <a:pt x="1977" y="389"/>
                </a:lnTo>
                <a:lnTo>
                  <a:pt x="2026" y="450"/>
                </a:lnTo>
                <a:lnTo>
                  <a:pt x="2072" y="514"/>
                </a:lnTo>
                <a:lnTo>
                  <a:pt x="2112" y="581"/>
                </a:lnTo>
                <a:lnTo>
                  <a:pt x="2148" y="652"/>
                </a:lnTo>
                <a:lnTo>
                  <a:pt x="2180" y="726"/>
                </a:lnTo>
                <a:lnTo>
                  <a:pt x="2205" y="802"/>
                </a:lnTo>
                <a:lnTo>
                  <a:pt x="2226" y="880"/>
                </a:lnTo>
                <a:lnTo>
                  <a:pt x="2242" y="961"/>
                </a:lnTo>
                <a:lnTo>
                  <a:pt x="2250" y="1043"/>
                </a:lnTo>
                <a:lnTo>
                  <a:pt x="2253" y="1127"/>
                </a:lnTo>
                <a:lnTo>
                  <a:pt x="2251" y="1201"/>
                </a:lnTo>
                <a:lnTo>
                  <a:pt x="2244" y="1276"/>
                </a:lnTo>
                <a:lnTo>
                  <a:pt x="2231" y="1349"/>
                </a:lnTo>
                <a:lnTo>
                  <a:pt x="2215" y="1421"/>
                </a:lnTo>
                <a:lnTo>
                  <a:pt x="2193" y="1493"/>
                </a:lnTo>
                <a:lnTo>
                  <a:pt x="2167" y="1561"/>
                </a:lnTo>
                <a:lnTo>
                  <a:pt x="2136" y="1628"/>
                </a:lnTo>
                <a:lnTo>
                  <a:pt x="2101" y="1695"/>
                </a:lnTo>
                <a:lnTo>
                  <a:pt x="1178" y="3291"/>
                </a:lnTo>
                <a:lnTo>
                  <a:pt x="1169" y="3304"/>
                </a:lnTo>
                <a:lnTo>
                  <a:pt x="1156" y="3313"/>
                </a:lnTo>
                <a:lnTo>
                  <a:pt x="1143" y="3318"/>
                </a:lnTo>
                <a:lnTo>
                  <a:pt x="1127" y="3320"/>
                </a:lnTo>
                <a:lnTo>
                  <a:pt x="1112" y="3318"/>
                </a:lnTo>
                <a:lnTo>
                  <a:pt x="1097" y="3313"/>
                </a:lnTo>
                <a:lnTo>
                  <a:pt x="1085" y="3304"/>
                </a:lnTo>
                <a:lnTo>
                  <a:pt x="1076" y="3291"/>
                </a:lnTo>
                <a:lnTo>
                  <a:pt x="154" y="1695"/>
                </a:lnTo>
                <a:lnTo>
                  <a:pt x="119" y="1628"/>
                </a:lnTo>
                <a:lnTo>
                  <a:pt x="88" y="1561"/>
                </a:lnTo>
                <a:lnTo>
                  <a:pt x="62" y="1492"/>
                </a:lnTo>
                <a:lnTo>
                  <a:pt x="40" y="1421"/>
                </a:lnTo>
                <a:lnTo>
                  <a:pt x="22" y="1349"/>
                </a:lnTo>
                <a:lnTo>
                  <a:pt x="10" y="1276"/>
                </a:lnTo>
                <a:lnTo>
                  <a:pt x="3" y="1201"/>
                </a:lnTo>
                <a:lnTo>
                  <a:pt x="0" y="1127"/>
                </a:lnTo>
                <a:lnTo>
                  <a:pt x="4" y="1043"/>
                </a:lnTo>
                <a:lnTo>
                  <a:pt x="13" y="961"/>
                </a:lnTo>
                <a:lnTo>
                  <a:pt x="27" y="880"/>
                </a:lnTo>
                <a:lnTo>
                  <a:pt x="48" y="802"/>
                </a:lnTo>
                <a:lnTo>
                  <a:pt x="74" y="726"/>
                </a:lnTo>
                <a:lnTo>
                  <a:pt x="105" y="652"/>
                </a:lnTo>
                <a:lnTo>
                  <a:pt x="141" y="581"/>
                </a:lnTo>
                <a:lnTo>
                  <a:pt x="182" y="514"/>
                </a:lnTo>
                <a:lnTo>
                  <a:pt x="228" y="450"/>
                </a:lnTo>
                <a:lnTo>
                  <a:pt x="277" y="389"/>
                </a:lnTo>
                <a:lnTo>
                  <a:pt x="331" y="331"/>
                </a:lnTo>
                <a:lnTo>
                  <a:pt x="388" y="277"/>
                </a:lnTo>
                <a:lnTo>
                  <a:pt x="449" y="228"/>
                </a:lnTo>
                <a:lnTo>
                  <a:pt x="514" y="182"/>
                </a:lnTo>
                <a:lnTo>
                  <a:pt x="582" y="141"/>
                </a:lnTo>
                <a:lnTo>
                  <a:pt x="653" y="106"/>
                </a:lnTo>
                <a:lnTo>
                  <a:pt x="726" y="75"/>
                </a:lnTo>
                <a:lnTo>
                  <a:pt x="802" y="49"/>
                </a:lnTo>
                <a:lnTo>
                  <a:pt x="881" y="28"/>
                </a:lnTo>
                <a:lnTo>
                  <a:pt x="960" y="12"/>
                </a:lnTo>
                <a:lnTo>
                  <a:pt x="1043" y="3"/>
                </a:lnTo>
                <a:lnTo>
                  <a:pt x="112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309">
            <a:extLst>
              <a:ext uri="{FF2B5EF4-FFF2-40B4-BE49-F238E27FC236}">
                <a16:creationId xmlns:a16="http://schemas.microsoft.com/office/drawing/2014/main" id="{5DA6F343-4DE0-4D6D-9696-18042ECD7D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9893" y="3960315"/>
            <a:ext cx="215688" cy="165860"/>
            <a:chOff x="721" y="2043"/>
            <a:chExt cx="303" cy="233"/>
          </a:xfrm>
          <a:solidFill>
            <a:schemeClr val="accent3"/>
          </a:solidFill>
        </p:grpSpPr>
        <p:sp>
          <p:nvSpPr>
            <p:cNvPr id="16" name="Freeform 312">
              <a:extLst>
                <a:ext uri="{FF2B5EF4-FFF2-40B4-BE49-F238E27FC236}">
                  <a16:creationId xmlns:a16="http://schemas.microsoft.com/office/drawing/2014/main" id="{BAB079DF-F477-444D-A071-B60175F62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2043"/>
              <a:ext cx="283" cy="138"/>
            </a:xfrm>
            <a:custGeom>
              <a:avLst/>
              <a:gdLst>
                <a:gd name="T0" fmla="*/ 71 w 3110"/>
                <a:gd name="T1" fmla="*/ 0 h 1524"/>
                <a:gd name="T2" fmla="*/ 3046 w 3110"/>
                <a:gd name="T3" fmla="*/ 0 h 1524"/>
                <a:gd name="T4" fmla="*/ 3068 w 3110"/>
                <a:gd name="T5" fmla="*/ 1 h 1524"/>
                <a:gd name="T6" fmla="*/ 3090 w 3110"/>
                <a:gd name="T7" fmla="*/ 6 h 1524"/>
                <a:gd name="T8" fmla="*/ 3110 w 3110"/>
                <a:gd name="T9" fmla="*/ 13 h 1524"/>
                <a:gd name="T10" fmla="*/ 1639 w 3110"/>
                <a:gd name="T11" fmla="*/ 1489 h 1524"/>
                <a:gd name="T12" fmla="*/ 1621 w 3110"/>
                <a:gd name="T13" fmla="*/ 1505 h 1524"/>
                <a:gd name="T14" fmla="*/ 1600 w 3110"/>
                <a:gd name="T15" fmla="*/ 1515 h 1524"/>
                <a:gd name="T16" fmla="*/ 1577 w 3110"/>
                <a:gd name="T17" fmla="*/ 1522 h 1524"/>
                <a:gd name="T18" fmla="*/ 1554 w 3110"/>
                <a:gd name="T19" fmla="*/ 1524 h 1524"/>
                <a:gd name="T20" fmla="*/ 1533 w 3110"/>
                <a:gd name="T21" fmla="*/ 1522 h 1524"/>
                <a:gd name="T22" fmla="*/ 1510 w 3110"/>
                <a:gd name="T23" fmla="*/ 1515 h 1524"/>
                <a:gd name="T24" fmla="*/ 1489 w 3110"/>
                <a:gd name="T25" fmla="*/ 1505 h 1524"/>
                <a:gd name="T26" fmla="*/ 1470 w 3110"/>
                <a:gd name="T27" fmla="*/ 1489 h 1524"/>
                <a:gd name="T28" fmla="*/ 0 w 3110"/>
                <a:gd name="T29" fmla="*/ 15 h 1524"/>
                <a:gd name="T30" fmla="*/ 23 w 3110"/>
                <a:gd name="T31" fmla="*/ 6 h 1524"/>
                <a:gd name="T32" fmla="*/ 46 w 3110"/>
                <a:gd name="T33" fmla="*/ 2 h 1524"/>
                <a:gd name="T34" fmla="*/ 71 w 3110"/>
                <a:gd name="T35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0" h="1524">
                  <a:moveTo>
                    <a:pt x="71" y="0"/>
                  </a:moveTo>
                  <a:lnTo>
                    <a:pt x="3046" y="0"/>
                  </a:lnTo>
                  <a:lnTo>
                    <a:pt x="3068" y="1"/>
                  </a:lnTo>
                  <a:lnTo>
                    <a:pt x="3090" y="6"/>
                  </a:lnTo>
                  <a:lnTo>
                    <a:pt x="3110" y="13"/>
                  </a:lnTo>
                  <a:lnTo>
                    <a:pt x="1639" y="1489"/>
                  </a:lnTo>
                  <a:lnTo>
                    <a:pt x="1621" y="1505"/>
                  </a:lnTo>
                  <a:lnTo>
                    <a:pt x="1600" y="1515"/>
                  </a:lnTo>
                  <a:lnTo>
                    <a:pt x="1577" y="1522"/>
                  </a:lnTo>
                  <a:lnTo>
                    <a:pt x="1554" y="1524"/>
                  </a:lnTo>
                  <a:lnTo>
                    <a:pt x="1533" y="1522"/>
                  </a:lnTo>
                  <a:lnTo>
                    <a:pt x="1510" y="1515"/>
                  </a:lnTo>
                  <a:lnTo>
                    <a:pt x="1489" y="1505"/>
                  </a:lnTo>
                  <a:lnTo>
                    <a:pt x="1470" y="1489"/>
                  </a:lnTo>
                  <a:lnTo>
                    <a:pt x="0" y="15"/>
                  </a:lnTo>
                  <a:lnTo>
                    <a:pt x="23" y="6"/>
                  </a:lnTo>
                  <a:lnTo>
                    <a:pt x="46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13">
              <a:extLst>
                <a:ext uri="{FF2B5EF4-FFF2-40B4-BE49-F238E27FC236}">
                  <a16:creationId xmlns:a16="http://schemas.microsoft.com/office/drawing/2014/main" id="{63982386-ACB5-4B57-8407-BE5BE00AA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2067"/>
              <a:ext cx="303" cy="209"/>
            </a:xfrm>
            <a:custGeom>
              <a:avLst/>
              <a:gdLst>
                <a:gd name="T0" fmla="*/ 3308 w 3331"/>
                <a:gd name="T1" fmla="*/ 0 h 2296"/>
                <a:gd name="T2" fmla="*/ 3320 w 3331"/>
                <a:gd name="T3" fmla="*/ 27 h 2296"/>
                <a:gd name="T4" fmla="*/ 3328 w 3331"/>
                <a:gd name="T5" fmla="*/ 56 h 2296"/>
                <a:gd name="T6" fmla="*/ 3331 w 3331"/>
                <a:gd name="T7" fmla="*/ 87 h 2296"/>
                <a:gd name="T8" fmla="*/ 3331 w 3331"/>
                <a:gd name="T9" fmla="*/ 2117 h 2296"/>
                <a:gd name="T10" fmla="*/ 3328 w 3331"/>
                <a:gd name="T11" fmla="*/ 2148 h 2296"/>
                <a:gd name="T12" fmla="*/ 3320 w 3331"/>
                <a:gd name="T13" fmla="*/ 2180 h 2296"/>
                <a:gd name="T14" fmla="*/ 3307 w 3331"/>
                <a:gd name="T15" fmla="*/ 2207 h 2296"/>
                <a:gd name="T16" fmla="*/ 3289 w 3331"/>
                <a:gd name="T17" fmla="*/ 2232 h 2296"/>
                <a:gd name="T18" fmla="*/ 3268 w 3331"/>
                <a:gd name="T19" fmla="*/ 2253 h 2296"/>
                <a:gd name="T20" fmla="*/ 3243 w 3331"/>
                <a:gd name="T21" fmla="*/ 2271 h 2296"/>
                <a:gd name="T22" fmla="*/ 3215 w 3331"/>
                <a:gd name="T23" fmla="*/ 2285 h 2296"/>
                <a:gd name="T24" fmla="*/ 3185 w 3331"/>
                <a:gd name="T25" fmla="*/ 2293 h 2296"/>
                <a:gd name="T26" fmla="*/ 3153 w 3331"/>
                <a:gd name="T27" fmla="*/ 2296 h 2296"/>
                <a:gd name="T28" fmla="*/ 178 w 3331"/>
                <a:gd name="T29" fmla="*/ 2296 h 2296"/>
                <a:gd name="T30" fmla="*/ 146 w 3331"/>
                <a:gd name="T31" fmla="*/ 2293 h 2296"/>
                <a:gd name="T32" fmla="*/ 116 w 3331"/>
                <a:gd name="T33" fmla="*/ 2285 h 2296"/>
                <a:gd name="T34" fmla="*/ 88 w 3331"/>
                <a:gd name="T35" fmla="*/ 2271 h 2296"/>
                <a:gd name="T36" fmla="*/ 63 w 3331"/>
                <a:gd name="T37" fmla="*/ 2253 h 2296"/>
                <a:gd name="T38" fmla="*/ 41 w 3331"/>
                <a:gd name="T39" fmla="*/ 2232 h 2296"/>
                <a:gd name="T40" fmla="*/ 23 w 3331"/>
                <a:gd name="T41" fmla="*/ 2207 h 2296"/>
                <a:gd name="T42" fmla="*/ 11 w 3331"/>
                <a:gd name="T43" fmla="*/ 2180 h 2296"/>
                <a:gd name="T44" fmla="*/ 3 w 3331"/>
                <a:gd name="T45" fmla="*/ 2148 h 2296"/>
                <a:gd name="T46" fmla="*/ 0 w 3331"/>
                <a:gd name="T47" fmla="*/ 2117 h 2296"/>
                <a:gd name="T48" fmla="*/ 0 w 3331"/>
                <a:gd name="T49" fmla="*/ 87 h 2296"/>
                <a:gd name="T50" fmla="*/ 2 w 3331"/>
                <a:gd name="T51" fmla="*/ 58 h 2296"/>
                <a:gd name="T52" fmla="*/ 9 w 3331"/>
                <a:gd name="T53" fmla="*/ 30 h 2296"/>
                <a:gd name="T54" fmla="*/ 20 w 3331"/>
                <a:gd name="T55" fmla="*/ 4 h 2296"/>
                <a:gd name="T56" fmla="*/ 1493 w 3331"/>
                <a:gd name="T57" fmla="*/ 1482 h 2296"/>
                <a:gd name="T58" fmla="*/ 1518 w 3331"/>
                <a:gd name="T59" fmla="*/ 1504 h 2296"/>
                <a:gd name="T60" fmla="*/ 1544 w 3331"/>
                <a:gd name="T61" fmla="*/ 1520 h 2296"/>
                <a:gd name="T62" fmla="*/ 1572 w 3331"/>
                <a:gd name="T63" fmla="*/ 1534 h 2296"/>
                <a:gd name="T64" fmla="*/ 1601 w 3331"/>
                <a:gd name="T65" fmla="*/ 1544 h 2296"/>
                <a:gd name="T66" fmla="*/ 1631 w 3331"/>
                <a:gd name="T67" fmla="*/ 1549 h 2296"/>
                <a:gd name="T68" fmla="*/ 1661 w 3331"/>
                <a:gd name="T69" fmla="*/ 1551 h 2296"/>
                <a:gd name="T70" fmla="*/ 1692 w 3331"/>
                <a:gd name="T71" fmla="*/ 1549 h 2296"/>
                <a:gd name="T72" fmla="*/ 1723 w 3331"/>
                <a:gd name="T73" fmla="*/ 1544 h 2296"/>
                <a:gd name="T74" fmla="*/ 1752 w 3331"/>
                <a:gd name="T75" fmla="*/ 1534 h 2296"/>
                <a:gd name="T76" fmla="*/ 1780 w 3331"/>
                <a:gd name="T77" fmla="*/ 1520 h 2296"/>
                <a:gd name="T78" fmla="*/ 1805 w 3331"/>
                <a:gd name="T79" fmla="*/ 1504 h 2296"/>
                <a:gd name="T80" fmla="*/ 1830 w 3331"/>
                <a:gd name="T81" fmla="*/ 1482 h 2296"/>
                <a:gd name="T82" fmla="*/ 3308 w 3331"/>
                <a:gd name="T83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31" h="2296">
                  <a:moveTo>
                    <a:pt x="3308" y="0"/>
                  </a:moveTo>
                  <a:lnTo>
                    <a:pt x="3320" y="27"/>
                  </a:lnTo>
                  <a:lnTo>
                    <a:pt x="3328" y="56"/>
                  </a:lnTo>
                  <a:lnTo>
                    <a:pt x="3331" y="87"/>
                  </a:lnTo>
                  <a:lnTo>
                    <a:pt x="3331" y="2117"/>
                  </a:lnTo>
                  <a:lnTo>
                    <a:pt x="3328" y="2148"/>
                  </a:lnTo>
                  <a:lnTo>
                    <a:pt x="3320" y="2180"/>
                  </a:lnTo>
                  <a:lnTo>
                    <a:pt x="3307" y="2207"/>
                  </a:lnTo>
                  <a:lnTo>
                    <a:pt x="3289" y="2232"/>
                  </a:lnTo>
                  <a:lnTo>
                    <a:pt x="3268" y="2253"/>
                  </a:lnTo>
                  <a:lnTo>
                    <a:pt x="3243" y="2271"/>
                  </a:lnTo>
                  <a:lnTo>
                    <a:pt x="3215" y="2285"/>
                  </a:lnTo>
                  <a:lnTo>
                    <a:pt x="3185" y="2293"/>
                  </a:lnTo>
                  <a:lnTo>
                    <a:pt x="3153" y="2296"/>
                  </a:lnTo>
                  <a:lnTo>
                    <a:pt x="178" y="2296"/>
                  </a:lnTo>
                  <a:lnTo>
                    <a:pt x="146" y="2293"/>
                  </a:lnTo>
                  <a:lnTo>
                    <a:pt x="116" y="2285"/>
                  </a:lnTo>
                  <a:lnTo>
                    <a:pt x="88" y="2271"/>
                  </a:lnTo>
                  <a:lnTo>
                    <a:pt x="63" y="2253"/>
                  </a:lnTo>
                  <a:lnTo>
                    <a:pt x="41" y="2232"/>
                  </a:lnTo>
                  <a:lnTo>
                    <a:pt x="23" y="2207"/>
                  </a:lnTo>
                  <a:lnTo>
                    <a:pt x="11" y="2180"/>
                  </a:lnTo>
                  <a:lnTo>
                    <a:pt x="3" y="2148"/>
                  </a:lnTo>
                  <a:lnTo>
                    <a:pt x="0" y="2117"/>
                  </a:lnTo>
                  <a:lnTo>
                    <a:pt x="0" y="87"/>
                  </a:lnTo>
                  <a:lnTo>
                    <a:pt x="2" y="58"/>
                  </a:lnTo>
                  <a:lnTo>
                    <a:pt x="9" y="30"/>
                  </a:lnTo>
                  <a:lnTo>
                    <a:pt x="20" y="4"/>
                  </a:lnTo>
                  <a:lnTo>
                    <a:pt x="1493" y="1482"/>
                  </a:lnTo>
                  <a:lnTo>
                    <a:pt x="1518" y="1504"/>
                  </a:lnTo>
                  <a:lnTo>
                    <a:pt x="1544" y="1520"/>
                  </a:lnTo>
                  <a:lnTo>
                    <a:pt x="1572" y="1534"/>
                  </a:lnTo>
                  <a:lnTo>
                    <a:pt x="1601" y="1544"/>
                  </a:lnTo>
                  <a:lnTo>
                    <a:pt x="1631" y="1549"/>
                  </a:lnTo>
                  <a:lnTo>
                    <a:pt x="1661" y="1551"/>
                  </a:lnTo>
                  <a:lnTo>
                    <a:pt x="1692" y="1549"/>
                  </a:lnTo>
                  <a:lnTo>
                    <a:pt x="1723" y="1544"/>
                  </a:lnTo>
                  <a:lnTo>
                    <a:pt x="1752" y="1534"/>
                  </a:lnTo>
                  <a:lnTo>
                    <a:pt x="1780" y="1520"/>
                  </a:lnTo>
                  <a:lnTo>
                    <a:pt x="1805" y="1504"/>
                  </a:lnTo>
                  <a:lnTo>
                    <a:pt x="1830" y="1482"/>
                  </a:lnTo>
                  <a:lnTo>
                    <a:pt x="3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C293C47-5D95-4CA1-A993-DDBBB5475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355" y="3458485"/>
            <a:ext cx="7503167" cy="215444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pc="0" baseline="0" dirty="0">
                <a:solidFill>
                  <a:schemeClr val="accent1"/>
                </a:solidFill>
                <a:latin typeface="+mn-lt"/>
              </a:defRPr>
            </a:lvl1pPr>
          </a:lstStyle>
          <a:p>
            <a:pPr marL="174625" lvl="0" indent="-174625"/>
            <a:r>
              <a:rPr lang="en-US" err="1"/>
              <a:t>Xxx</a:t>
            </a:r>
            <a:r>
              <a:rPr lang="en-US"/>
              <a:t>-xxx-</a:t>
            </a:r>
            <a:r>
              <a:rPr lang="en-US" err="1"/>
              <a:t>xxxx</a:t>
            </a:r>
            <a:endParaRPr lang="en-US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3866AC3-6590-4F23-B1D7-A510A442A3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355" y="3935834"/>
            <a:ext cx="7503167" cy="215444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pc="0" baseline="0" dirty="0">
                <a:solidFill>
                  <a:schemeClr val="accent1"/>
                </a:solidFill>
                <a:latin typeface="+mn-lt"/>
              </a:defRPr>
            </a:lvl1pPr>
          </a:lstStyle>
          <a:p>
            <a:pPr marL="174625" lvl="0" indent="-174625"/>
            <a:r>
              <a:rPr lang="en-US"/>
              <a:t>name@company.com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BD64ABA-3242-4B1A-8EA3-47A6CDE76B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355" y="4413184"/>
            <a:ext cx="7503167" cy="215444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pc="0" baseline="0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Address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34A1B55-321B-E54B-9F06-56DF63814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1501" y="579982"/>
            <a:ext cx="1739900" cy="3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6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4: Thank You with Contact Inf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w angle view of a group of buildings&#10;&#10;Description automatically generated">
            <a:extLst>
              <a:ext uri="{FF2B5EF4-FFF2-40B4-BE49-F238E27FC236}">
                <a16:creationId xmlns:a16="http://schemas.microsoft.com/office/drawing/2014/main" id="{B6EE88CE-6C96-BE18-814A-6ABD1E364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937"/>
          <a:stretch/>
        </p:blipFill>
        <p:spPr>
          <a:xfrm>
            <a:off x="0" y="3467"/>
            <a:ext cx="9144000" cy="5140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F09EC-691A-4ED4-AECC-ED5DC3114D4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3B5B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A1E7C8-4761-4D62-B038-100D37AA4A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52022"/>
            <a:ext cx="7959023" cy="939488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THANK YOU!</a:t>
            </a:r>
          </a:p>
        </p:txBody>
      </p:sp>
      <p:grpSp>
        <p:nvGrpSpPr>
          <p:cNvPr id="9" name="Group 331">
            <a:extLst>
              <a:ext uri="{FF2B5EF4-FFF2-40B4-BE49-F238E27FC236}">
                <a16:creationId xmlns:a16="http://schemas.microsoft.com/office/drawing/2014/main" id="{94DBD2C4-4D4A-4D58-BBC9-E7E064536AA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71504" y="3453262"/>
            <a:ext cx="219959" cy="220669"/>
            <a:chOff x="4163" y="2008"/>
            <a:chExt cx="309" cy="310"/>
          </a:xfrm>
          <a:solidFill>
            <a:schemeClr val="accent3"/>
          </a:solidFill>
        </p:grpSpPr>
        <p:sp>
          <p:nvSpPr>
            <p:cNvPr id="10" name="Freeform 334">
              <a:extLst>
                <a:ext uri="{FF2B5EF4-FFF2-40B4-BE49-F238E27FC236}">
                  <a16:creationId xmlns:a16="http://schemas.microsoft.com/office/drawing/2014/main" id="{7114C505-883E-4A0D-86AD-0C2CE1FF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041"/>
              <a:ext cx="276" cy="277"/>
            </a:xfrm>
            <a:custGeom>
              <a:avLst/>
              <a:gdLst>
                <a:gd name="T0" fmla="*/ 1110 w 3042"/>
                <a:gd name="T1" fmla="*/ 867 h 3052"/>
                <a:gd name="T2" fmla="*/ 1020 w 3042"/>
                <a:gd name="T3" fmla="*/ 962 h 3052"/>
                <a:gd name="T4" fmla="*/ 1007 w 3042"/>
                <a:gd name="T5" fmla="*/ 1001 h 3052"/>
                <a:gd name="T6" fmla="*/ 1005 w 3042"/>
                <a:gd name="T7" fmla="*/ 1058 h 3052"/>
                <a:gd name="T8" fmla="*/ 1018 w 3042"/>
                <a:gd name="T9" fmla="*/ 1132 h 3052"/>
                <a:gd name="T10" fmla="*/ 1045 w 3042"/>
                <a:gd name="T11" fmla="*/ 1222 h 3052"/>
                <a:gd name="T12" fmla="*/ 1099 w 3042"/>
                <a:gd name="T13" fmla="*/ 1341 h 3052"/>
                <a:gd name="T14" fmla="*/ 1170 w 3042"/>
                <a:gd name="T15" fmla="*/ 1462 h 3052"/>
                <a:gd name="T16" fmla="*/ 1257 w 3042"/>
                <a:gd name="T17" fmla="*/ 1579 h 3052"/>
                <a:gd name="T18" fmla="*/ 1358 w 3042"/>
                <a:gd name="T19" fmla="*/ 1690 h 3052"/>
                <a:gd name="T20" fmla="*/ 1468 w 3042"/>
                <a:gd name="T21" fmla="*/ 1791 h 3052"/>
                <a:gd name="T22" fmla="*/ 1585 w 3042"/>
                <a:gd name="T23" fmla="*/ 1878 h 3052"/>
                <a:gd name="T24" fmla="*/ 1705 w 3042"/>
                <a:gd name="T25" fmla="*/ 1950 h 3052"/>
                <a:gd name="T26" fmla="*/ 1824 w 3042"/>
                <a:gd name="T27" fmla="*/ 2004 h 3052"/>
                <a:gd name="T28" fmla="*/ 1913 w 3042"/>
                <a:gd name="T29" fmla="*/ 2032 h 3052"/>
                <a:gd name="T30" fmla="*/ 1987 w 3042"/>
                <a:gd name="T31" fmla="*/ 2043 h 3052"/>
                <a:gd name="T32" fmla="*/ 2044 w 3042"/>
                <a:gd name="T33" fmla="*/ 2042 h 3052"/>
                <a:gd name="T34" fmla="*/ 2083 w 3042"/>
                <a:gd name="T35" fmla="*/ 2030 h 3052"/>
                <a:gd name="T36" fmla="*/ 2178 w 3042"/>
                <a:gd name="T37" fmla="*/ 1938 h 3052"/>
                <a:gd name="T38" fmla="*/ 2941 w 3042"/>
                <a:gd name="T39" fmla="*/ 2909 h 3052"/>
                <a:gd name="T40" fmla="*/ 2862 w 3042"/>
                <a:gd name="T41" fmla="*/ 2971 h 3052"/>
                <a:gd name="T42" fmla="*/ 2770 w 3042"/>
                <a:gd name="T43" fmla="*/ 3017 h 3052"/>
                <a:gd name="T44" fmla="*/ 2663 w 3042"/>
                <a:gd name="T45" fmla="*/ 3044 h 3052"/>
                <a:gd name="T46" fmla="*/ 2545 w 3042"/>
                <a:gd name="T47" fmla="*/ 3052 h 3052"/>
                <a:gd name="T48" fmla="*/ 2418 w 3042"/>
                <a:gd name="T49" fmla="*/ 3044 h 3052"/>
                <a:gd name="T50" fmla="*/ 2282 w 3042"/>
                <a:gd name="T51" fmla="*/ 3018 h 3052"/>
                <a:gd name="T52" fmla="*/ 2135 w 3042"/>
                <a:gd name="T53" fmla="*/ 2974 h 3052"/>
                <a:gd name="T54" fmla="*/ 1963 w 3042"/>
                <a:gd name="T55" fmla="*/ 2906 h 3052"/>
                <a:gd name="T56" fmla="*/ 1770 w 3042"/>
                <a:gd name="T57" fmla="*/ 2811 h 3052"/>
                <a:gd name="T58" fmla="*/ 1576 w 3042"/>
                <a:gd name="T59" fmla="*/ 2694 h 3052"/>
                <a:gd name="T60" fmla="*/ 1381 w 3042"/>
                <a:gd name="T61" fmla="*/ 2559 h 3052"/>
                <a:gd name="T62" fmla="*/ 1187 w 3042"/>
                <a:gd name="T63" fmla="*/ 2406 h 3052"/>
                <a:gd name="T64" fmla="*/ 997 w 3042"/>
                <a:gd name="T65" fmla="*/ 2236 h 3052"/>
                <a:gd name="T66" fmla="*/ 827 w 3042"/>
                <a:gd name="T67" fmla="*/ 2066 h 3052"/>
                <a:gd name="T68" fmla="*/ 682 w 3042"/>
                <a:gd name="T69" fmla="*/ 1907 h 3052"/>
                <a:gd name="T70" fmla="*/ 550 w 3042"/>
                <a:gd name="T71" fmla="*/ 1746 h 3052"/>
                <a:gd name="T72" fmla="*/ 431 w 3042"/>
                <a:gd name="T73" fmla="*/ 1585 h 3052"/>
                <a:gd name="T74" fmla="*/ 326 w 3042"/>
                <a:gd name="T75" fmla="*/ 1424 h 3052"/>
                <a:gd name="T76" fmla="*/ 234 w 3042"/>
                <a:gd name="T77" fmla="*/ 1267 h 3052"/>
                <a:gd name="T78" fmla="*/ 157 w 3042"/>
                <a:gd name="T79" fmla="*/ 1114 h 3052"/>
                <a:gd name="T80" fmla="*/ 95 w 3042"/>
                <a:gd name="T81" fmla="*/ 964 h 3052"/>
                <a:gd name="T82" fmla="*/ 49 w 3042"/>
                <a:gd name="T83" fmla="*/ 819 h 3052"/>
                <a:gd name="T84" fmla="*/ 16 w 3042"/>
                <a:gd name="T85" fmla="*/ 682 h 3052"/>
                <a:gd name="T86" fmla="*/ 1 w 3042"/>
                <a:gd name="T87" fmla="*/ 553 h 3052"/>
                <a:gd name="T88" fmla="*/ 3 w 3042"/>
                <a:gd name="T89" fmla="*/ 433 h 3052"/>
                <a:gd name="T90" fmla="*/ 21 w 3042"/>
                <a:gd name="T91" fmla="*/ 323 h 3052"/>
                <a:gd name="T92" fmla="*/ 56 w 3042"/>
                <a:gd name="T93" fmla="*/ 225 h 3052"/>
                <a:gd name="T94" fmla="*/ 110 w 3042"/>
                <a:gd name="T95" fmla="*/ 140 h 3052"/>
                <a:gd name="T96" fmla="*/ 245 w 3042"/>
                <a:gd name="T97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2" h="3052">
                  <a:moveTo>
                    <a:pt x="245" y="0"/>
                  </a:moveTo>
                  <a:lnTo>
                    <a:pt x="1110" y="867"/>
                  </a:lnTo>
                  <a:lnTo>
                    <a:pt x="1029" y="949"/>
                  </a:lnTo>
                  <a:lnTo>
                    <a:pt x="1020" y="962"/>
                  </a:lnTo>
                  <a:lnTo>
                    <a:pt x="1012" y="979"/>
                  </a:lnTo>
                  <a:lnTo>
                    <a:pt x="1007" y="1001"/>
                  </a:lnTo>
                  <a:lnTo>
                    <a:pt x="1005" y="1028"/>
                  </a:lnTo>
                  <a:lnTo>
                    <a:pt x="1005" y="1058"/>
                  </a:lnTo>
                  <a:lnTo>
                    <a:pt x="1010" y="1094"/>
                  </a:lnTo>
                  <a:lnTo>
                    <a:pt x="1018" y="1132"/>
                  </a:lnTo>
                  <a:lnTo>
                    <a:pt x="1029" y="1175"/>
                  </a:lnTo>
                  <a:lnTo>
                    <a:pt x="1045" y="1222"/>
                  </a:lnTo>
                  <a:lnTo>
                    <a:pt x="1070" y="1281"/>
                  </a:lnTo>
                  <a:lnTo>
                    <a:pt x="1099" y="1341"/>
                  </a:lnTo>
                  <a:lnTo>
                    <a:pt x="1133" y="1402"/>
                  </a:lnTo>
                  <a:lnTo>
                    <a:pt x="1170" y="1462"/>
                  </a:lnTo>
                  <a:lnTo>
                    <a:pt x="1213" y="1521"/>
                  </a:lnTo>
                  <a:lnTo>
                    <a:pt x="1257" y="1579"/>
                  </a:lnTo>
                  <a:lnTo>
                    <a:pt x="1306" y="1636"/>
                  </a:lnTo>
                  <a:lnTo>
                    <a:pt x="1358" y="1690"/>
                  </a:lnTo>
                  <a:lnTo>
                    <a:pt x="1412" y="1742"/>
                  </a:lnTo>
                  <a:lnTo>
                    <a:pt x="1468" y="1791"/>
                  </a:lnTo>
                  <a:lnTo>
                    <a:pt x="1526" y="1836"/>
                  </a:lnTo>
                  <a:lnTo>
                    <a:pt x="1585" y="1878"/>
                  </a:lnTo>
                  <a:lnTo>
                    <a:pt x="1645" y="1916"/>
                  </a:lnTo>
                  <a:lnTo>
                    <a:pt x="1705" y="1950"/>
                  </a:lnTo>
                  <a:lnTo>
                    <a:pt x="1765" y="1980"/>
                  </a:lnTo>
                  <a:lnTo>
                    <a:pt x="1824" y="2004"/>
                  </a:lnTo>
                  <a:lnTo>
                    <a:pt x="1871" y="2019"/>
                  </a:lnTo>
                  <a:lnTo>
                    <a:pt x="1913" y="2032"/>
                  </a:lnTo>
                  <a:lnTo>
                    <a:pt x="1953" y="2039"/>
                  </a:lnTo>
                  <a:lnTo>
                    <a:pt x="1987" y="2043"/>
                  </a:lnTo>
                  <a:lnTo>
                    <a:pt x="2018" y="2044"/>
                  </a:lnTo>
                  <a:lnTo>
                    <a:pt x="2044" y="2042"/>
                  </a:lnTo>
                  <a:lnTo>
                    <a:pt x="2066" y="2037"/>
                  </a:lnTo>
                  <a:lnTo>
                    <a:pt x="2083" y="2030"/>
                  </a:lnTo>
                  <a:lnTo>
                    <a:pt x="2096" y="2020"/>
                  </a:lnTo>
                  <a:lnTo>
                    <a:pt x="2178" y="1938"/>
                  </a:lnTo>
                  <a:lnTo>
                    <a:pt x="3042" y="2807"/>
                  </a:lnTo>
                  <a:lnTo>
                    <a:pt x="2941" y="2909"/>
                  </a:lnTo>
                  <a:lnTo>
                    <a:pt x="2904" y="2942"/>
                  </a:lnTo>
                  <a:lnTo>
                    <a:pt x="2862" y="2971"/>
                  </a:lnTo>
                  <a:lnTo>
                    <a:pt x="2817" y="2996"/>
                  </a:lnTo>
                  <a:lnTo>
                    <a:pt x="2770" y="3017"/>
                  </a:lnTo>
                  <a:lnTo>
                    <a:pt x="2718" y="3032"/>
                  </a:lnTo>
                  <a:lnTo>
                    <a:pt x="2663" y="3044"/>
                  </a:lnTo>
                  <a:lnTo>
                    <a:pt x="2606" y="3050"/>
                  </a:lnTo>
                  <a:lnTo>
                    <a:pt x="2545" y="3052"/>
                  </a:lnTo>
                  <a:lnTo>
                    <a:pt x="2483" y="3050"/>
                  </a:lnTo>
                  <a:lnTo>
                    <a:pt x="2418" y="3044"/>
                  </a:lnTo>
                  <a:lnTo>
                    <a:pt x="2351" y="3032"/>
                  </a:lnTo>
                  <a:lnTo>
                    <a:pt x="2282" y="3018"/>
                  </a:lnTo>
                  <a:lnTo>
                    <a:pt x="2209" y="2998"/>
                  </a:lnTo>
                  <a:lnTo>
                    <a:pt x="2135" y="2974"/>
                  </a:lnTo>
                  <a:lnTo>
                    <a:pt x="2059" y="2946"/>
                  </a:lnTo>
                  <a:lnTo>
                    <a:pt x="1963" y="2906"/>
                  </a:lnTo>
                  <a:lnTo>
                    <a:pt x="1868" y="2862"/>
                  </a:lnTo>
                  <a:lnTo>
                    <a:pt x="1770" y="2811"/>
                  </a:lnTo>
                  <a:lnTo>
                    <a:pt x="1674" y="2756"/>
                  </a:lnTo>
                  <a:lnTo>
                    <a:pt x="1576" y="2694"/>
                  </a:lnTo>
                  <a:lnTo>
                    <a:pt x="1478" y="2629"/>
                  </a:lnTo>
                  <a:lnTo>
                    <a:pt x="1381" y="2559"/>
                  </a:lnTo>
                  <a:lnTo>
                    <a:pt x="1283" y="2484"/>
                  </a:lnTo>
                  <a:lnTo>
                    <a:pt x="1187" y="2406"/>
                  </a:lnTo>
                  <a:lnTo>
                    <a:pt x="1091" y="2323"/>
                  </a:lnTo>
                  <a:lnTo>
                    <a:pt x="997" y="2236"/>
                  </a:lnTo>
                  <a:lnTo>
                    <a:pt x="904" y="2145"/>
                  </a:lnTo>
                  <a:lnTo>
                    <a:pt x="827" y="2066"/>
                  </a:lnTo>
                  <a:lnTo>
                    <a:pt x="753" y="1987"/>
                  </a:lnTo>
                  <a:lnTo>
                    <a:pt x="682" y="1907"/>
                  </a:lnTo>
                  <a:lnTo>
                    <a:pt x="615" y="1826"/>
                  </a:lnTo>
                  <a:lnTo>
                    <a:pt x="550" y="1746"/>
                  </a:lnTo>
                  <a:lnTo>
                    <a:pt x="489" y="1666"/>
                  </a:lnTo>
                  <a:lnTo>
                    <a:pt x="431" y="1585"/>
                  </a:lnTo>
                  <a:lnTo>
                    <a:pt x="377" y="1505"/>
                  </a:lnTo>
                  <a:lnTo>
                    <a:pt x="326" y="1424"/>
                  </a:lnTo>
                  <a:lnTo>
                    <a:pt x="279" y="1345"/>
                  </a:lnTo>
                  <a:lnTo>
                    <a:pt x="234" y="1267"/>
                  </a:lnTo>
                  <a:lnTo>
                    <a:pt x="194" y="1189"/>
                  </a:lnTo>
                  <a:lnTo>
                    <a:pt x="157" y="1114"/>
                  </a:lnTo>
                  <a:lnTo>
                    <a:pt x="124" y="1038"/>
                  </a:lnTo>
                  <a:lnTo>
                    <a:pt x="95" y="964"/>
                  </a:lnTo>
                  <a:lnTo>
                    <a:pt x="69" y="891"/>
                  </a:lnTo>
                  <a:lnTo>
                    <a:pt x="49" y="819"/>
                  </a:lnTo>
                  <a:lnTo>
                    <a:pt x="30" y="750"/>
                  </a:lnTo>
                  <a:lnTo>
                    <a:pt x="16" y="682"/>
                  </a:lnTo>
                  <a:lnTo>
                    <a:pt x="7" y="616"/>
                  </a:lnTo>
                  <a:lnTo>
                    <a:pt x="1" y="553"/>
                  </a:lnTo>
                  <a:lnTo>
                    <a:pt x="0" y="492"/>
                  </a:lnTo>
                  <a:lnTo>
                    <a:pt x="3" y="433"/>
                  </a:lnTo>
                  <a:lnTo>
                    <a:pt x="9" y="377"/>
                  </a:lnTo>
                  <a:lnTo>
                    <a:pt x="21" y="323"/>
                  </a:lnTo>
                  <a:lnTo>
                    <a:pt x="36" y="273"/>
                  </a:lnTo>
                  <a:lnTo>
                    <a:pt x="56" y="225"/>
                  </a:lnTo>
                  <a:lnTo>
                    <a:pt x="81" y="181"/>
                  </a:lnTo>
                  <a:lnTo>
                    <a:pt x="110" y="140"/>
                  </a:lnTo>
                  <a:lnTo>
                    <a:pt x="143" y="10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35">
              <a:extLst>
                <a:ext uri="{FF2B5EF4-FFF2-40B4-BE49-F238E27FC236}">
                  <a16:creationId xmlns:a16="http://schemas.microsoft.com/office/drawing/2014/main" id="{13E3D73B-3E66-48D4-992E-A326530B6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008"/>
              <a:ext cx="97" cy="96"/>
            </a:xfrm>
            <a:custGeom>
              <a:avLst/>
              <a:gdLst>
                <a:gd name="T0" fmla="*/ 272 w 1057"/>
                <a:gd name="T1" fmla="*/ 0 h 1059"/>
                <a:gd name="T2" fmla="*/ 305 w 1057"/>
                <a:gd name="T3" fmla="*/ 0 h 1059"/>
                <a:gd name="T4" fmla="*/ 337 w 1057"/>
                <a:gd name="T5" fmla="*/ 4 h 1059"/>
                <a:gd name="T6" fmla="*/ 369 w 1057"/>
                <a:gd name="T7" fmla="*/ 14 h 1059"/>
                <a:gd name="T8" fmla="*/ 400 w 1057"/>
                <a:gd name="T9" fmla="*/ 27 h 1059"/>
                <a:gd name="T10" fmla="*/ 428 w 1057"/>
                <a:gd name="T11" fmla="*/ 45 h 1059"/>
                <a:gd name="T12" fmla="*/ 453 w 1057"/>
                <a:gd name="T13" fmla="*/ 68 h 1059"/>
                <a:gd name="T14" fmla="*/ 988 w 1057"/>
                <a:gd name="T15" fmla="*/ 604 h 1059"/>
                <a:gd name="T16" fmla="*/ 1012 w 1057"/>
                <a:gd name="T17" fmla="*/ 632 h 1059"/>
                <a:gd name="T18" fmla="*/ 1032 w 1057"/>
                <a:gd name="T19" fmla="*/ 664 h 1059"/>
                <a:gd name="T20" fmla="*/ 1045 w 1057"/>
                <a:gd name="T21" fmla="*/ 697 h 1059"/>
                <a:gd name="T22" fmla="*/ 1054 w 1057"/>
                <a:gd name="T23" fmla="*/ 732 h 1059"/>
                <a:gd name="T24" fmla="*/ 1057 w 1057"/>
                <a:gd name="T25" fmla="*/ 770 h 1059"/>
                <a:gd name="T26" fmla="*/ 1054 w 1057"/>
                <a:gd name="T27" fmla="*/ 807 h 1059"/>
                <a:gd name="T28" fmla="*/ 1045 w 1057"/>
                <a:gd name="T29" fmla="*/ 843 h 1059"/>
                <a:gd name="T30" fmla="*/ 1032 w 1057"/>
                <a:gd name="T31" fmla="*/ 876 h 1059"/>
                <a:gd name="T32" fmla="*/ 1012 w 1057"/>
                <a:gd name="T33" fmla="*/ 907 h 1059"/>
                <a:gd name="T34" fmla="*/ 988 w 1057"/>
                <a:gd name="T35" fmla="*/ 935 h 1059"/>
                <a:gd name="T36" fmla="*/ 866 w 1057"/>
                <a:gd name="T37" fmla="*/ 1059 h 1059"/>
                <a:gd name="T38" fmla="*/ 0 w 1057"/>
                <a:gd name="T39" fmla="*/ 190 h 1059"/>
                <a:gd name="T40" fmla="*/ 124 w 1057"/>
                <a:gd name="T41" fmla="*/ 68 h 1059"/>
                <a:gd name="T42" fmla="*/ 150 w 1057"/>
                <a:gd name="T43" fmla="*/ 45 h 1059"/>
                <a:gd name="T44" fmla="*/ 178 w 1057"/>
                <a:gd name="T45" fmla="*/ 27 h 1059"/>
                <a:gd name="T46" fmla="*/ 209 w 1057"/>
                <a:gd name="T47" fmla="*/ 14 h 1059"/>
                <a:gd name="T48" fmla="*/ 240 w 1057"/>
                <a:gd name="T49" fmla="*/ 4 h 1059"/>
                <a:gd name="T50" fmla="*/ 272 w 1057"/>
                <a:gd name="T51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7" h="1059">
                  <a:moveTo>
                    <a:pt x="272" y="0"/>
                  </a:moveTo>
                  <a:lnTo>
                    <a:pt x="305" y="0"/>
                  </a:lnTo>
                  <a:lnTo>
                    <a:pt x="337" y="4"/>
                  </a:lnTo>
                  <a:lnTo>
                    <a:pt x="369" y="14"/>
                  </a:lnTo>
                  <a:lnTo>
                    <a:pt x="400" y="27"/>
                  </a:lnTo>
                  <a:lnTo>
                    <a:pt x="428" y="45"/>
                  </a:lnTo>
                  <a:lnTo>
                    <a:pt x="453" y="68"/>
                  </a:lnTo>
                  <a:lnTo>
                    <a:pt x="988" y="604"/>
                  </a:lnTo>
                  <a:lnTo>
                    <a:pt x="1012" y="632"/>
                  </a:lnTo>
                  <a:lnTo>
                    <a:pt x="1032" y="664"/>
                  </a:lnTo>
                  <a:lnTo>
                    <a:pt x="1045" y="697"/>
                  </a:lnTo>
                  <a:lnTo>
                    <a:pt x="1054" y="732"/>
                  </a:lnTo>
                  <a:lnTo>
                    <a:pt x="1057" y="770"/>
                  </a:lnTo>
                  <a:lnTo>
                    <a:pt x="1054" y="807"/>
                  </a:lnTo>
                  <a:lnTo>
                    <a:pt x="1045" y="843"/>
                  </a:lnTo>
                  <a:lnTo>
                    <a:pt x="1032" y="876"/>
                  </a:lnTo>
                  <a:lnTo>
                    <a:pt x="1012" y="907"/>
                  </a:lnTo>
                  <a:lnTo>
                    <a:pt x="988" y="935"/>
                  </a:lnTo>
                  <a:lnTo>
                    <a:pt x="866" y="1059"/>
                  </a:lnTo>
                  <a:lnTo>
                    <a:pt x="0" y="190"/>
                  </a:lnTo>
                  <a:lnTo>
                    <a:pt x="124" y="68"/>
                  </a:lnTo>
                  <a:lnTo>
                    <a:pt x="150" y="45"/>
                  </a:lnTo>
                  <a:lnTo>
                    <a:pt x="178" y="27"/>
                  </a:lnTo>
                  <a:lnTo>
                    <a:pt x="209" y="14"/>
                  </a:lnTo>
                  <a:lnTo>
                    <a:pt x="240" y="4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36">
              <a:extLst>
                <a:ext uri="{FF2B5EF4-FFF2-40B4-BE49-F238E27FC236}">
                  <a16:creationId xmlns:a16="http://schemas.microsoft.com/office/drawing/2014/main" id="{BD67DC51-C16A-4DC1-9709-445DDC97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184"/>
              <a:ext cx="96" cy="96"/>
            </a:xfrm>
            <a:custGeom>
              <a:avLst/>
              <a:gdLst>
                <a:gd name="T0" fmla="*/ 304 w 1055"/>
                <a:gd name="T1" fmla="*/ 0 h 1058"/>
                <a:gd name="T2" fmla="*/ 336 w 1055"/>
                <a:gd name="T3" fmla="*/ 4 h 1058"/>
                <a:gd name="T4" fmla="*/ 368 w 1055"/>
                <a:gd name="T5" fmla="*/ 13 h 1058"/>
                <a:gd name="T6" fmla="*/ 398 w 1055"/>
                <a:gd name="T7" fmla="*/ 27 h 1058"/>
                <a:gd name="T8" fmla="*/ 426 w 1055"/>
                <a:gd name="T9" fmla="*/ 44 h 1058"/>
                <a:gd name="T10" fmla="*/ 453 w 1055"/>
                <a:gd name="T11" fmla="*/ 67 h 1058"/>
                <a:gd name="T12" fmla="*/ 987 w 1055"/>
                <a:gd name="T13" fmla="*/ 604 h 1058"/>
                <a:gd name="T14" fmla="*/ 1010 w 1055"/>
                <a:gd name="T15" fmla="*/ 630 h 1058"/>
                <a:gd name="T16" fmla="*/ 1028 w 1055"/>
                <a:gd name="T17" fmla="*/ 659 h 1058"/>
                <a:gd name="T18" fmla="*/ 1042 w 1055"/>
                <a:gd name="T19" fmla="*/ 689 h 1058"/>
                <a:gd name="T20" fmla="*/ 1050 w 1055"/>
                <a:gd name="T21" fmla="*/ 720 h 1058"/>
                <a:gd name="T22" fmla="*/ 1055 w 1055"/>
                <a:gd name="T23" fmla="*/ 754 h 1058"/>
                <a:gd name="T24" fmla="*/ 1055 w 1055"/>
                <a:gd name="T25" fmla="*/ 786 h 1058"/>
                <a:gd name="T26" fmla="*/ 1050 w 1055"/>
                <a:gd name="T27" fmla="*/ 818 h 1058"/>
                <a:gd name="T28" fmla="*/ 1042 w 1055"/>
                <a:gd name="T29" fmla="*/ 850 h 1058"/>
                <a:gd name="T30" fmla="*/ 1028 w 1055"/>
                <a:gd name="T31" fmla="*/ 881 h 1058"/>
                <a:gd name="T32" fmla="*/ 1010 w 1055"/>
                <a:gd name="T33" fmla="*/ 909 h 1058"/>
                <a:gd name="T34" fmla="*/ 987 w 1055"/>
                <a:gd name="T35" fmla="*/ 936 h 1058"/>
                <a:gd name="T36" fmla="*/ 864 w 1055"/>
                <a:gd name="T37" fmla="*/ 1058 h 1058"/>
                <a:gd name="T38" fmla="*/ 0 w 1055"/>
                <a:gd name="T39" fmla="*/ 191 h 1058"/>
                <a:gd name="T40" fmla="*/ 122 w 1055"/>
                <a:gd name="T41" fmla="*/ 67 h 1058"/>
                <a:gd name="T42" fmla="*/ 148 w 1055"/>
                <a:gd name="T43" fmla="*/ 44 h 1058"/>
                <a:gd name="T44" fmla="*/ 177 w 1055"/>
                <a:gd name="T45" fmla="*/ 27 h 1058"/>
                <a:gd name="T46" fmla="*/ 207 w 1055"/>
                <a:gd name="T47" fmla="*/ 13 h 1058"/>
                <a:gd name="T48" fmla="*/ 238 w 1055"/>
                <a:gd name="T49" fmla="*/ 4 h 1058"/>
                <a:gd name="T50" fmla="*/ 271 w 1055"/>
                <a:gd name="T51" fmla="*/ 0 h 1058"/>
                <a:gd name="T52" fmla="*/ 304 w 1055"/>
                <a:gd name="T53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5" h="1058">
                  <a:moveTo>
                    <a:pt x="304" y="0"/>
                  </a:moveTo>
                  <a:lnTo>
                    <a:pt x="336" y="4"/>
                  </a:lnTo>
                  <a:lnTo>
                    <a:pt x="368" y="13"/>
                  </a:lnTo>
                  <a:lnTo>
                    <a:pt x="398" y="27"/>
                  </a:lnTo>
                  <a:lnTo>
                    <a:pt x="426" y="44"/>
                  </a:lnTo>
                  <a:lnTo>
                    <a:pt x="453" y="67"/>
                  </a:lnTo>
                  <a:lnTo>
                    <a:pt x="987" y="604"/>
                  </a:lnTo>
                  <a:lnTo>
                    <a:pt x="1010" y="630"/>
                  </a:lnTo>
                  <a:lnTo>
                    <a:pt x="1028" y="659"/>
                  </a:lnTo>
                  <a:lnTo>
                    <a:pt x="1042" y="689"/>
                  </a:lnTo>
                  <a:lnTo>
                    <a:pt x="1050" y="720"/>
                  </a:lnTo>
                  <a:lnTo>
                    <a:pt x="1055" y="754"/>
                  </a:lnTo>
                  <a:lnTo>
                    <a:pt x="1055" y="786"/>
                  </a:lnTo>
                  <a:lnTo>
                    <a:pt x="1050" y="818"/>
                  </a:lnTo>
                  <a:lnTo>
                    <a:pt x="1042" y="850"/>
                  </a:lnTo>
                  <a:lnTo>
                    <a:pt x="1028" y="881"/>
                  </a:lnTo>
                  <a:lnTo>
                    <a:pt x="1010" y="909"/>
                  </a:lnTo>
                  <a:lnTo>
                    <a:pt x="987" y="936"/>
                  </a:lnTo>
                  <a:lnTo>
                    <a:pt x="864" y="1058"/>
                  </a:lnTo>
                  <a:lnTo>
                    <a:pt x="0" y="191"/>
                  </a:lnTo>
                  <a:lnTo>
                    <a:pt x="122" y="67"/>
                  </a:lnTo>
                  <a:lnTo>
                    <a:pt x="148" y="44"/>
                  </a:lnTo>
                  <a:lnTo>
                    <a:pt x="177" y="27"/>
                  </a:lnTo>
                  <a:lnTo>
                    <a:pt x="207" y="13"/>
                  </a:lnTo>
                  <a:lnTo>
                    <a:pt x="238" y="4"/>
                  </a:lnTo>
                  <a:lnTo>
                    <a:pt x="271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27">
            <a:extLst>
              <a:ext uri="{FF2B5EF4-FFF2-40B4-BE49-F238E27FC236}">
                <a16:creationId xmlns:a16="http://schemas.microsoft.com/office/drawing/2014/main" id="{120498EC-4AC0-4293-B3C2-D0D05677C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471" y="4413184"/>
            <a:ext cx="145216" cy="214976"/>
          </a:xfrm>
          <a:custGeom>
            <a:avLst/>
            <a:gdLst>
              <a:gd name="T0" fmla="*/ 1074 w 2253"/>
              <a:gd name="T1" fmla="*/ 715 h 3320"/>
              <a:gd name="T2" fmla="*/ 977 w 2253"/>
              <a:gd name="T3" fmla="*/ 740 h 3320"/>
              <a:gd name="T4" fmla="*/ 890 w 2253"/>
              <a:gd name="T5" fmla="*/ 787 h 3320"/>
              <a:gd name="T6" fmla="*/ 816 w 2253"/>
              <a:gd name="T7" fmla="*/ 851 h 3320"/>
              <a:gd name="T8" fmla="*/ 760 w 2253"/>
              <a:gd name="T9" fmla="*/ 932 h 3320"/>
              <a:gd name="T10" fmla="*/ 725 w 2253"/>
              <a:gd name="T11" fmla="*/ 1025 h 3320"/>
              <a:gd name="T12" fmla="*/ 712 w 2253"/>
              <a:gd name="T13" fmla="*/ 1127 h 3320"/>
              <a:gd name="T14" fmla="*/ 725 w 2253"/>
              <a:gd name="T15" fmla="*/ 1229 h 3320"/>
              <a:gd name="T16" fmla="*/ 760 w 2253"/>
              <a:gd name="T17" fmla="*/ 1322 h 3320"/>
              <a:gd name="T18" fmla="*/ 816 w 2253"/>
              <a:gd name="T19" fmla="*/ 1402 h 3320"/>
              <a:gd name="T20" fmla="*/ 890 w 2253"/>
              <a:gd name="T21" fmla="*/ 1468 h 3320"/>
              <a:gd name="T22" fmla="*/ 977 w 2253"/>
              <a:gd name="T23" fmla="*/ 1514 h 3320"/>
              <a:gd name="T24" fmla="*/ 1074 w 2253"/>
              <a:gd name="T25" fmla="*/ 1538 h 3320"/>
              <a:gd name="T26" fmla="*/ 1179 w 2253"/>
              <a:gd name="T27" fmla="*/ 1538 h 3320"/>
              <a:gd name="T28" fmla="*/ 1277 w 2253"/>
              <a:gd name="T29" fmla="*/ 1514 h 3320"/>
              <a:gd name="T30" fmla="*/ 1364 w 2253"/>
              <a:gd name="T31" fmla="*/ 1468 h 3320"/>
              <a:gd name="T32" fmla="*/ 1437 w 2253"/>
              <a:gd name="T33" fmla="*/ 1402 h 3320"/>
              <a:gd name="T34" fmla="*/ 1493 w 2253"/>
              <a:gd name="T35" fmla="*/ 1322 h 3320"/>
              <a:gd name="T36" fmla="*/ 1530 w 2253"/>
              <a:gd name="T37" fmla="*/ 1229 h 3320"/>
              <a:gd name="T38" fmla="*/ 1542 w 2253"/>
              <a:gd name="T39" fmla="*/ 1127 h 3320"/>
              <a:gd name="T40" fmla="*/ 1530 w 2253"/>
              <a:gd name="T41" fmla="*/ 1025 h 3320"/>
              <a:gd name="T42" fmla="*/ 1493 w 2253"/>
              <a:gd name="T43" fmla="*/ 932 h 3320"/>
              <a:gd name="T44" fmla="*/ 1437 w 2253"/>
              <a:gd name="T45" fmla="*/ 851 h 3320"/>
              <a:gd name="T46" fmla="*/ 1364 w 2253"/>
              <a:gd name="T47" fmla="*/ 787 h 3320"/>
              <a:gd name="T48" fmla="*/ 1277 w 2253"/>
              <a:gd name="T49" fmla="*/ 740 h 3320"/>
              <a:gd name="T50" fmla="*/ 1179 w 2253"/>
              <a:gd name="T51" fmla="*/ 715 h 3320"/>
              <a:gd name="T52" fmla="*/ 1127 w 2253"/>
              <a:gd name="T53" fmla="*/ 0 h 3320"/>
              <a:gd name="T54" fmla="*/ 1293 w 2253"/>
              <a:gd name="T55" fmla="*/ 12 h 3320"/>
              <a:gd name="T56" fmla="*/ 1452 w 2253"/>
              <a:gd name="T57" fmla="*/ 49 h 3320"/>
              <a:gd name="T58" fmla="*/ 1601 w 2253"/>
              <a:gd name="T59" fmla="*/ 106 h 3320"/>
              <a:gd name="T60" fmla="*/ 1740 w 2253"/>
              <a:gd name="T61" fmla="*/ 182 h 3320"/>
              <a:gd name="T62" fmla="*/ 1865 w 2253"/>
              <a:gd name="T63" fmla="*/ 277 h 3320"/>
              <a:gd name="T64" fmla="*/ 1977 w 2253"/>
              <a:gd name="T65" fmla="*/ 389 h 3320"/>
              <a:gd name="T66" fmla="*/ 2072 w 2253"/>
              <a:gd name="T67" fmla="*/ 514 h 3320"/>
              <a:gd name="T68" fmla="*/ 2148 w 2253"/>
              <a:gd name="T69" fmla="*/ 652 h 3320"/>
              <a:gd name="T70" fmla="*/ 2205 w 2253"/>
              <a:gd name="T71" fmla="*/ 802 h 3320"/>
              <a:gd name="T72" fmla="*/ 2242 w 2253"/>
              <a:gd name="T73" fmla="*/ 961 h 3320"/>
              <a:gd name="T74" fmla="*/ 2253 w 2253"/>
              <a:gd name="T75" fmla="*/ 1127 h 3320"/>
              <a:gd name="T76" fmla="*/ 2244 w 2253"/>
              <a:gd name="T77" fmla="*/ 1276 h 3320"/>
              <a:gd name="T78" fmla="*/ 2215 w 2253"/>
              <a:gd name="T79" fmla="*/ 1421 h 3320"/>
              <a:gd name="T80" fmla="*/ 2167 w 2253"/>
              <a:gd name="T81" fmla="*/ 1561 h 3320"/>
              <a:gd name="T82" fmla="*/ 2101 w 2253"/>
              <a:gd name="T83" fmla="*/ 1695 h 3320"/>
              <a:gd name="T84" fmla="*/ 1169 w 2253"/>
              <a:gd name="T85" fmla="*/ 3304 h 3320"/>
              <a:gd name="T86" fmla="*/ 1143 w 2253"/>
              <a:gd name="T87" fmla="*/ 3318 h 3320"/>
              <a:gd name="T88" fmla="*/ 1112 w 2253"/>
              <a:gd name="T89" fmla="*/ 3318 h 3320"/>
              <a:gd name="T90" fmla="*/ 1085 w 2253"/>
              <a:gd name="T91" fmla="*/ 3304 h 3320"/>
              <a:gd name="T92" fmla="*/ 154 w 2253"/>
              <a:gd name="T93" fmla="*/ 1695 h 3320"/>
              <a:gd name="T94" fmla="*/ 88 w 2253"/>
              <a:gd name="T95" fmla="*/ 1561 h 3320"/>
              <a:gd name="T96" fmla="*/ 40 w 2253"/>
              <a:gd name="T97" fmla="*/ 1421 h 3320"/>
              <a:gd name="T98" fmla="*/ 10 w 2253"/>
              <a:gd name="T99" fmla="*/ 1276 h 3320"/>
              <a:gd name="T100" fmla="*/ 0 w 2253"/>
              <a:gd name="T101" fmla="*/ 1127 h 3320"/>
              <a:gd name="T102" fmla="*/ 13 w 2253"/>
              <a:gd name="T103" fmla="*/ 961 h 3320"/>
              <a:gd name="T104" fmla="*/ 48 w 2253"/>
              <a:gd name="T105" fmla="*/ 802 h 3320"/>
              <a:gd name="T106" fmla="*/ 105 w 2253"/>
              <a:gd name="T107" fmla="*/ 652 h 3320"/>
              <a:gd name="T108" fmla="*/ 182 w 2253"/>
              <a:gd name="T109" fmla="*/ 514 h 3320"/>
              <a:gd name="T110" fmla="*/ 277 w 2253"/>
              <a:gd name="T111" fmla="*/ 389 h 3320"/>
              <a:gd name="T112" fmla="*/ 388 w 2253"/>
              <a:gd name="T113" fmla="*/ 277 h 3320"/>
              <a:gd name="T114" fmla="*/ 514 w 2253"/>
              <a:gd name="T115" fmla="*/ 182 h 3320"/>
              <a:gd name="T116" fmla="*/ 653 w 2253"/>
              <a:gd name="T117" fmla="*/ 106 h 3320"/>
              <a:gd name="T118" fmla="*/ 802 w 2253"/>
              <a:gd name="T119" fmla="*/ 49 h 3320"/>
              <a:gd name="T120" fmla="*/ 960 w 2253"/>
              <a:gd name="T121" fmla="*/ 12 h 3320"/>
              <a:gd name="T122" fmla="*/ 1127 w 2253"/>
              <a:gd name="T123" fmla="*/ 0 h 3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3" h="3320">
                <a:moveTo>
                  <a:pt x="1127" y="712"/>
                </a:moveTo>
                <a:lnTo>
                  <a:pt x="1074" y="715"/>
                </a:lnTo>
                <a:lnTo>
                  <a:pt x="1025" y="725"/>
                </a:lnTo>
                <a:lnTo>
                  <a:pt x="977" y="740"/>
                </a:lnTo>
                <a:lnTo>
                  <a:pt x="931" y="761"/>
                </a:lnTo>
                <a:lnTo>
                  <a:pt x="890" y="787"/>
                </a:lnTo>
                <a:lnTo>
                  <a:pt x="852" y="817"/>
                </a:lnTo>
                <a:lnTo>
                  <a:pt x="816" y="851"/>
                </a:lnTo>
                <a:lnTo>
                  <a:pt x="786" y="889"/>
                </a:lnTo>
                <a:lnTo>
                  <a:pt x="760" y="932"/>
                </a:lnTo>
                <a:lnTo>
                  <a:pt x="740" y="976"/>
                </a:lnTo>
                <a:lnTo>
                  <a:pt x="725" y="1025"/>
                </a:lnTo>
                <a:lnTo>
                  <a:pt x="715" y="1075"/>
                </a:lnTo>
                <a:lnTo>
                  <a:pt x="712" y="1127"/>
                </a:lnTo>
                <a:lnTo>
                  <a:pt x="715" y="1179"/>
                </a:lnTo>
                <a:lnTo>
                  <a:pt x="725" y="1229"/>
                </a:lnTo>
                <a:lnTo>
                  <a:pt x="740" y="1277"/>
                </a:lnTo>
                <a:lnTo>
                  <a:pt x="760" y="1322"/>
                </a:lnTo>
                <a:lnTo>
                  <a:pt x="786" y="1364"/>
                </a:lnTo>
                <a:lnTo>
                  <a:pt x="816" y="1402"/>
                </a:lnTo>
                <a:lnTo>
                  <a:pt x="852" y="1438"/>
                </a:lnTo>
                <a:lnTo>
                  <a:pt x="890" y="1468"/>
                </a:lnTo>
                <a:lnTo>
                  <a:pt x="931" y="1494"/>
                </a:lnTo>
                <a:lnTo>
                  <a:pt x="977" y="1514"/>
                </a:lnTo>
                <a:lnTo>
                  <a:pt x="1025" y="1529"/>
                </a:lnTo>
                <a:lnTo>
                  <a:pt x="1074" y="1538"/>
                </a:lnTo>
                <a:lnTo>
                  <a:pt x="1127" y="1542"/>
                </a:lnTo>
                <a:lnTo>
                  <a:pt x="1179" y="1538"/>
                </a:lnTo>
                <a:lnTo>
                  <a:pt x="1229" y="1529"/>
                </a:lnTo>
                <a:lnTo>
                  <a:pt x="1277" y="1514"/>
                </a:lnTo>
                <a:lnTo>
                  <a:pt x="1322" y="1494"/>
                </a:lnTo>
                <a:lnTo>
                  <a:pt x="1364" y="1468"/>
                </a:lnTo>
                <a:lnTo>
                  <a:pt x="1403" y="1438"/>
                </a:lnTo>
                <a:lnTo>
                  <a:pt x="1437" y="1402"/>
                </a:lnTo>
                <a:lnTo>
                  <a:pt x="1467" y="1364"/>
                </a:lnTo>
                <a:lnTo>
                  <a:pt x="1493" y="1322"/>
                </a:lnTo>
                <a:lnTo>
                  <a:pt x="1514" y="1277"/>
                </a:lnTo>
                <a:lnTo>
                  <a:pt x="1530" y="1229"/>
                </a:lnTo>
                <a:lnTo>
                  <a:pt x="1539" y="1179"/>
                </a:lnTo>
                <a:lnTo>
                  <a:pt x="1542" y="1127"/>
                </a:lnTo>
                <a:lnTo>
                  <a:pt x="1539" y="1075"/>
                </a:lnTo>
                <a:lnTo>
                  <a:pt x="1530" y="1025"/>
                </a:lnTo>
                <a:lnTo>
                  <a:pt x="1514" y="976"/>
                </a:lnTo>
                <a:lnTo>
                  <a:pt x="1493" y="932"/>
                </a:lnTo>
                <a:lnTo>
                  <a:pt x="1467" y="889"/>
                </a:lnTo>
                <a:lnTo>
                  <a:pt x="1437" y="851"/>
                </a:lnTo>
                <a:lnTo>
                  <a:pt x="1403" y="817"/>
                </a:lnTo>
                <a:lnTo>
                  <a:pt x="1364" y="787"/>
                </a:lnTo>
                <a:lnTo>
                  <a:pt x="1322" y="761"/>
                </a:lnTo>
                <a:lnTo>
                  <a:pt x="1277" y="740"/>
                </a:lnTo>
                <a:lnTo>
                  <a:pt x="1229" y="725"/>
                </a:lnTo>
                <a:lnTo>
                  <a:pt x="1179" y="715"/>
                </a:lnTo>
                <a:lnTo>
                  <a:pt x="1127" y="712"/>
                </a:lnTo>
                <a:close/>
                <a:moveTo>
                  <a:pt x="1127" y="0"/>
                </a:moveTo>
                <a:lnTo>
                  <a:pt x="1211" y="3"/>
                </a:lnTo>
                <a:lnTo>
                  <a:pt x="1293" y="12"/>
                </a:lnTo>
                <a:lnTo>
                  <a:pt x="1374" y="28"/>
                </a:lnTo>
                <a:lnTo>
                  <a:pt x="1452" y="49"/>
                </a:lnTo>
                <a:lnTo>
                  <a:pt x="1529" y="75"/>
                </a:lnTo>
                <a:lnTo>
                  <a:pt x="1601" y="106"/>
                </a:lnTo>
                <a:lnTo>
                  <a:pt x="1673" y="141"/>
                </a:lnTo>
                <a:lnTo>
                  <a:pt x="1740" y="182"/>
                </a:lnTo>
                <a:lnTo>
                  <a:pt x="1804" y="228"/>
                </a:lnTo>
                <a:lnTo>
                  <a:pt x="1865" y="277"/>
                </a:lnTo>
                <a:lnTo>
                  <a:pt x="1924" y="331"/>
                </a:lnTo>
                <a:lnTo>
                  <a:pt x="1977" y="389"/>
                </a:lnTo>
                <a:lnTo>
                  <a:pt x="2026" y="450"/>
                </a:lnTo>
                <a:lnTo>
                  <a:pt x="2072" y="514"/>
                </a:lnTo>
                <a:lnTo>
                  <a:pt x="2112" y="581"/>
                </a:lnTo>
                <a:lnTo>
                  <a:pt x="2148" y="652"/>
                </a:lnTo>
                <a:lnTo>
                  <a:pt x="2180" y="726"/>
                </a:lnTo>
                <a:lnTo>
                  <a:pt x="2205" y="802"/>
                </a:lnTo>
                <a:lnTo>
                  <a:pt x="2226" y="880"/>
                </a:lnTo>
                <a:lnTo>
                  <a:pt x="2242" y="961"/>
                </a:lnTo>
                <a:lnTo>
                  <a:pt x="2250" y="1043"/>
                </a:lnTo>
                <a:lnTo>
                  <a:pt x="2253" y="1127"/>
                </a:lnTo>
                <a:lnTo>
                  <a:pt x="2251" y="1201"/>
                </a:lnTo>
                <a:lnTo>
                  <a:pt x="2244" y="1276"/>
                </a:lnTo>
                <a:lnTo>
                  <a:pt x="2231" y="1349"/>
                </a:lnTo>
                <a:lnTo>
                  <a:pt x="2215" y="1421"/>
                </a:lnTo>
                <a:lnTo>
                  <a:pt x="2193" y="1493"/>
                </a:lnTo>
                <a:lnTo>
                  <a:pt x="2167" y="1561"/>
                </a:lnTo>
                <a:lnTo>
                  <a:pt x="2136" y="1628"/>
                </a:lnTo>
                <a:lnTo>
                  <a:pt x="2101" y="1695"/>
                </a:lnTo>
                <a:lnTo>
                  <a:pt x="1178" y="3291"/>
                </a:lnTo>
                <a:lnTo>
                  <a:pt x="1169" y="3304"/>
                </a:lnTo>
                <a:lnTo>
                  <a:pt x="1156" y="3313"/>
                </a:lnTo>
                <a:lnTo>
                  <a:pt x="1143" y="3318"/>
                </a:lnTo>
                <a:lnTo>
                  <a:pt x="1127" y="3320"/>
                </a:lnTo>
                <a:lnTo>
                  <a:pt x="1112" y="3318"/>
                </a:lnTo>
                <a:lnTo>
                  <a:pt x="1097" y="3313"/>
                </a:lnTo>
                <a:lnTo>
                  <a:pt x="1085" y="3304"/>
                </a:lnTo>
                <a:lnTo>
                  <a:pt x="1076" y="3291"/>
                </a:lnTo>
                <a:lnTo>
                  <a:pt x="154" y="1695"/>
                </a:lnTo>
                <a:lnTo>
                  <a:pt x="119" y="1628"/>
                </a:lnTo>
                <a:lnTo>
                  <a:pt x="88" y="1561"/>
                </a:lnTo>
                <a:lnTo>
                  <a:pt x="62" y="1492"/>
                </a:lnTo>
                <a:lnTo>
                  <a:pt x="40" y="1421"/>
                </a:lnTo>
                <a:lnTo>
                  <a:pt x="22" y="1349"/>
                </a:lnTo>
                <a:lnTo>
                  <a:pt x="10" y="1276"/>
                </a:lnTo>
                <a:lnTo>
                  <a:pt x="3" y="1201"/>
                </a:lnTo>
                <a:lnTo>
                  <a:pt x="0" y="1127"/>
                </a:lnTo>
                <a:lnTo>
                  <a:pt x="4" y="1043"/>
                </a:lnTo>
                <a:lnTo>
                  <a:pt x="13" y="961"/>
                </a:lnTo>
                <a:lnTo>
                  <a:pt x="27" y="880"/>
                </a:lnTo>
                <a:lnTo>
                  <a:pt x="48" y="802"/>
                </a:lnTo>
                <a:lnTo>
                  <a:pt x="74" y="726"/>
                </a:lnTo>
                <a:lnTo>
                  <a:pt x="105" y="652"/>
                </a:lnTo>
                <a:lnTo>
                  <a:pt x="141" y="581"/>
                </a:lnTo>
                <a:lnTo>
                  <a:pt x="182" y="514"/>
                </a:lnTo>
                <a:lnTo>
                  <a:pt x="228" y="450"/>
                </a:lnTo>
                <a:lnTo>
                  <a:pt x="277" y="389"/>
                </a:lnTo>
                <a:lnTo>
                  <a:pt x="331" y="331"/>
                </a:lnTo>
                <a:lnTo>
                  <a:pt x="388" y="277"/>
                </a:lnTo>
                <a:lnTo>
                  <a:pt x="449" y="228"/>
                </a:lnTo>
                <a:lnTo>
                  <a:pt x="514" y="182"/>
                </a:lnTo>
                <a:lnTo>
                  <a:pt x="582" y="141"/>
                </a:lnTo>
                <a:lnTo>
                  <a:pt x="653" y="106"/>
                </a:lnTo>
                <a:lnTo>
                  <a:pt x="726" y="75"/>
                </a:lnTo>
                <a:lnTo>
                  <a:pt x="802" y="49"/>
                </a:lnTo>
                <a:lnTo>
                  <a:pt x="881" y="28"/>
                </a:lnTo>
                <a:lnTo>
                  <a:pt x="960" y="12"/>
                </a:lnTo>
                <a:lnTo>
                  <a:pt x="1043" y="3"/>
                </a:lnTo>
                <a:lnTo>
                  <a:pt x="112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309">
            <a:extLst>
              <a:ext uri="{FF2B5EF4-FFF2-40B4-BE49-F238E27FC236}">
                <a16:creationId xmlns:a16="http://schemas.microsoft.com/office/drawing/2014/main" id="{5DA6F343-4DE0-4D6D-9696-18042ECD7D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9893" y="3960315"/>
            <a:ext cx="215688" cy="165860"/>
            <a:chOff x="721" y="2043"/>
            <a:chExt cx="303" cy="233"/>
          </a:xfrm>
          <a:solidFill>
            <a:schemeClr val="accent3"/>
          </a:solidFill>
        </p:grpSpPr>
        <p:sp>
          <p:nvSpPr>
            <p:cNvPr id="16" name="Freeform 312">
              <a:extLst>
                <a:ext uri="{FF2B5EF4-FFF2-40B4-BE49-F238E27FC236}">
                  <a16:creationId xmlns:a16="http://schemas.microsoft.com/office/drawing/2014/main" id="{BAB079DF-F477-444D-A071-B60175F62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2043"/>
              <a:ext cx="283" cy="138"/>
            </a:xfrm>
            <a:custGeom>
              <a:avLst/>
              <a:gdLst>
                <a:gd name="T0" fmla="*/ 71 w 3110"/>
                <a:gd name="T1" fmla="*/ 0 h 1524"/>
                <a:gd name="T2" fmla="*/ 3046 w 3110"/>
                <a:gd name="T3" fmla="*/ 0 h 1524"/>
                <a:gd name="T4" fmla="*/ 3068 w 3110"/>
                <a:gd name="T5" fmla="*/ 1 h 1524"/>
                <a:gd name="T6" fmla="*/ 3090 w 3110"/>
                <a:gd name="T7" fmla="*/ 6 h 1524"/>
                <a:gd name="T8" fmla="*/ 3110 w 3110"/>
                <a:gd name="T9" fmla="*/ 13 h 1524"/>
                <a:gd name="T10" fmla="*/ 1639 w 3110"/>
                <a:gd name="T11" fmla="*/ 1489 h 1524"/>
                <a:gd name="T12" fmla="*/ 1621 w 3110"/>
                <a:gd name="T13" fmla="*/ 1505 h 1524"/>
                <a:gd name="T14" fmla="*/ 1600 w 3110"/>
                <a:gd name="T15" fmla="*/ 1515 h 1524"/>
                <a:gd name="T16" fmla="*/ 1577 w 3110"/>
                <a:gd name="T17" fmla="*/ 1522 h 1524"/>
                <a:gd name="T18" fmla="*/ 1554 w 3110"/>
                <a:gd name="T19" fmla="*/ 1524 h 1524"/>
                <a:gd name="T20" fmla="*/ 1533 w 3110"/>
                <a:gd name="T21" fmla="*/ 1522 h 1524"/>
                <a:gd name="T22" fmla="*/ 1510 w 3110"/>
                <a:gd name="T23" fmla="*/ 1515 h 1524"/>
                <a:gd name="T24" fmla="*/ 1489 w 3110"/>
                <a:gd name="T25" fmla="*/ 1505 h 1524"/>
                <a:gd name="T26" fmla="*/ 1470 w 3110"/>
                <a:gd name="T27" fmla="*/ 1489 h 1524"/>
                <a:gd name="T28" fmla="*/ 0 w 3110"/>
                <a:gd name="T29" fmla="*/ 15 h 1524"/>
                <a:gd name="T30" fmla="*/ 23 w 3110"/>
                <a:gd name="T31" fmla="*/ 6 h 1524"/>
                <a:gd name="T32" fmla="*/ 46 w 3110"/>
                <a:gd name="T33" fmla="*/ 2 h 1524"/>
                <a:gd name="T34" fmla="*/ 71 w 3110"/>
                <a:gd name="T35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0" h="1524">
                  <a:moveTo>
                    <a:pt x="71" y="0"/>
                  </a:moveTo>
                  <a:lnTo>
                    <a:pt x="3046" y="0"/>
                  </a:lnTo>
                  <a:lnTo>
                    <a:pt x="3068" y="1"/>
                  </a:lnTo>
                  <a:lnTo>
                    <a:pt x="3090" y="6"/>
                  </a:lnTo>
                  <a:lnTo>
                    <a:pt x="3110" y="13"/>
                  </a:lnTo>
                  <a:lnTo>
                    <a:pt x="1639" y="1489"/>
                  </a:lnTo>
                  <a:lnTo>
                    <a:pt x="1621" y="1505"/>
                  </a:lnTo>
                  <a:lnTo>
                    <a:pt x="1600" y="1515"/>
                  </a:lnTo>
                  <a:lnTo>
                    <a:pt x="1577" y="1522"/>
                  </a:lnTo>
                  <a:lnTo>
                    <a:pt x="1554" y="1524"/>
                  </a:lnTo>
                  <a:lnTo>
                    <a:pt x="1533" y="1522"/>
                  </a:lnTo>
                  <a:lnTo>
                    <a:pt x="1510" y="1515"/>
                  </a:lnTo>
                  <a:lnTo>
                    <a:pt x="1489" y="1505"/>
                  </a:lnTo>
                  <a:lnTo>
                    <a:pt x="1470" y="1489"/>
                  </a:lnTo>
                  <a:lnTo>
                    <a:pt x="0" y="15"/>
                  </a:lnTo>
                  <a:lnTo>
                    <a:pt x="23" y="6"/>
                  </a:lnTo>
                  <a:lnTo>
                    <a:pt x="46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13">
              <a:extLst>
                <a:ext uri="{FF2B5EF4-FFF2-40B4-BE49-F238E27FC236}">
                  <a16:creationId xmlns:a16="http://schemas.microsoft.com/office/drawing/2014/main" id="{63982386-ACB5-4B57-8407-BE5BE00AA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2067"/>
              <a:ext cx="303" cy="209"/>
            </a:xfrm>
            <a:custGeom>
              <a:avLst/>
              <a:gdLst>
                <a:gd name="T0" fmla="*/ 3308 w 3331"/>
                <a:gd name="T1" fmla="*/ 0 h 2296"/>
                <a:gd name="T2" fmla="*/ 3320 w 3331"/>
                <a:gd name="T3" fmla="*/ 27 h 2296"/>
                <a:gd name="T4" fmla="*/ 3328 w 3331"/>
                <a:gd name="T5" fmla="*/ 56 h 2296"/>
                <a:gd name="T6" fmla="*/ 3331 w 3331"/>
                <a:gd name="T7" fmla="*/ 87 h 2296"/>
                <a:gd name="T8" fmla="*/ 3331 w 3331"/>
                <a:gd name="T9" fmla="*/ 2117 h 2296"/>
                <a:gd name="T10" fmla="*/ 3328 w 3331"/>
                <a:gd name="T11" fmla="*/ 2148 h 2296"/>
                <a:gd name="T12" fmla="*/ 3320 w 3331"/>
                <a:gd name="T13" fmla="*/ 2180 h 2296"/>
                <a:gd name="T14" fmla="*/ 3307 w 3331"/>
                <a:gd name="T15" fmla="*/ 2207 h 2296"/>
                <a:gd name="T16" fmla="*/ 3289 w 3331"/>
                <a:gd name="T17" fmla="*/ 2232 h 2296"/>
                <a:gd name="T18" fmla="*/ 3268 w 3331"/>
                <a:gd name="T19" fmla="*/ 2253 h 2296"/>
                <a:gd name="T20" fmla="*/ 3243 w 3331"/>
                <a:gd name="T21" fmla="*/ 2271 h 2296"/>
                <a:gd name="T22" fmla="*/ 3215 w 3331"/>
                <a:gd name="T23" fmla="*/ 2285 h 2296"/>
                <a:gd name="T24" fmla="*/ 3185 w 3331"/>
                <a:gd name="T25" fmla="*/ 2293 h 2296"/>
                <a:gd name="T26" fmla="*/ 3153 w 3331"/>
                <a:gd name="T27" fmla="*/ 2296 h 2296"/>
                <a:gd name="T28" fmla="*/ 178 w 3331"/>
                <a:gd name="T29" fmla="*/ 2296 h 2296"/>
                <a:gd name="T30" fmla="*/ 146 w 3331"/>
                <a:gd name="T31" fmla="*/ 2293 h 2296"/>
                <a:gd name="T32" fmla="*/ 116 w 3331"/>
                <a:gd name="T33" fmla="*/ 2285 h 2296"/>
                <a:gd name="T34" fmla="*/ 88 w 3331"/>
                <a:gd name="T35" fmla="*/ 2271 h 2296"/>
                <a:gd name="T36" fmla="*/ 63 w 3331"/>
                <a:gd name="T37" fmla="*/ 2253 h 2296"/>
                <a:gd name="T38" fmla="*/ 41 w 3331"/>
                <a:gd name="T39" fmla="*/ 2232 h 2296"/>
                <a:gd name="T40" fmla="*/ 23 w 3331"/>
                <a:gd name="T41" fmla="*/ 2207 h 2296"/>
                <a:gd name="T42" fmla="*/ 11 w 3331"/>
                <a:gd name="T43" fmla="*/ 2180 h 2296"/>
                <a:gd name="T44" fmla="*/ 3 w 3331"/>
                <a:gd name="T45" fmla="*/ 2148 h 2296"/>
                <a:gd name="T46" fmla="*/ 0 w 3331"/>
                <a:gd name="T47" fmla="*/ 2117 h 2296"/>
                <a:gd name="T48" fmla="*/ 0 w 3331"/>
                <a:gd name="T49" fmla="*/ 87 h 2296"/>
                <a:gd name="T50" fmla="*/ 2 w 3331"/>
                <a:gd name="T51" fmla="*/ 58 h 2296"/>
                <a:gd name="T52" fmla="*/ 9 w 3331"/>
                <a:gd name="T53" fmla="*/ 30 h 2296"/>
                <a:gd name="T54" fmla="*/ 20 w 3331"/>
                <a:gd name="T55" fmla="*/ 4 h 2296"/>
                <a:gd name="T56" fmla="*/ 1493 w 3331"/>
                <a:gd name="T57" fmla="*/ 1482 h 2296"/>
                <a:gd name="T58" fmla="*/ 1518 w 3331"/>
                <a:gd name="T59" fmla="*/ 1504 h 2296"/>
                <a:gd name="T60" fmla="*/ 1544 w 3331"/>
                <a:gd name="T61" fmla="*/ 1520 h 2296"/>
                <a:gd name="T62" fmla="*/ 1572 w 3331"/>
                <a:gd name="T63" fmla="*/ 1534 h 2296"/>
                <a:gd name="T64" fmla="*/ 1601 w 3331"/>
                <a:gd name="T65" fmla="*/ 1544 h 2296"/>
                <a:gd name="T66" fmla="*/ 1631 w 3331"/>
                <a:gd name="T67" fmla="*/ 1549 h 2296"/>
                <a:gd name="T68" fmla="*/ 1661 w 3331"/>
                <a:gd name="T69" fmla="*/ 1551 h 2296"/>
                <a:gd name="T70" fmla="*/ 1692 w 3331"/>
                <a:gd name="T71" fmla="*/ 1549 h 2296"/>
                <a:gd name="T72" fmla="*/ 1723 w 3331"/>
                <a:gd name="T73" fmla="*/ 1544 h 2296"/>
                <a:gd name="T74" fmla="*/ 1752 w 3331"/>
                <a:gd name="T75" fmla="*/ 1534 h 2296"/>
                <a:gd name="T76" fmla="*/ 1780 w 3331"/>
                <a:gd name="T77" fmla="*/ 1520 h 2296"/>
                <a:gd name="T78" fmla="*/ 1805 w 3331"/>
                <a:gd name="T79" fmla="*/ 1504 h 2296"/>
                <a:gd name="T80" fmla="*/ 1830 w 3331"/>
                <a:gd name="T81" fmla="*/ 1482 h 2296"/>
                <a:gd name="T82" fmla="*/ 3308 w 3331"/>
                <a:gd name="T83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31" h="2296">
                  <a:moveTo>
                    <a:pt x="3308" y="0"/>
                  </a:moveTo>
                  <a:lnTo>
                    <a:pt x="3320" y="27"/>
                  </a:lnTo>
                  <a:lnTo>
                    <a:pt x="3328" y="56"/>
                  </a:lnTo>
                  <a:lnTo>
                    <a:pt x="3331" y="87"/>
                  </a:lnTo>
                  <a:lnTo>
                    <a:pt x="3331" y="2117"/>
                  </a:lnTo>
                  <a:lnTo>
                    <a:pt x="3328" y="2148"/>
                  </a:lnTo>
                  <a:lnTo>
                    <a:pt x="3320" y="2180"/>
                  </a:lnTo>
                  <a:lnTo>
                    <a:pt x="3307" y="2207"/>
                  </a:lnTo>
                  <a:lnTo>
                    <a:pt x="3289" y="2232"/>
                  </a:lnTo>
                  <a:lnTo>
                    <a:pt x="3268" y="2253"/>
                  </a:lnTo>
                  <a:lnTo>
                    <a:pt x="3243" y="2271"/>
                  </a:lnTo>
                  <a:lnTo>
                    <a:pt x="3215" y="2285"/>
                  </a:lnTo>
                  <a:lnTo>
                    <a:pt x="3185" y="2293"/>
                  </a:lnTo>
                  <a:lnTo>
                    <a:pt x="3153" y="2296"/>
                  </a:lnTo>
                  <a:lnTo>
                    <a:pt x="178" y="2296"/>
                  </a:lnTo>
                  <a:lnTo>
                    <a:pt x="146" y="2293"/>
                  </a:lnTo>
                  <a:lnTo>
                    <a:pt x="116" y="2285"/>
                  </a:lnTo>
                  <a:lnTo>
                    <a:pt x="88" y="2271"/>
                  </a:lnTo>
                  <a:lnTo>
                    <a:pt x="63" y="2253"/>
                  </a:lnTo>
                  <a:lnTo>
                    <a:pt x="41" y="2232"/>
                  </a:lnTo>
                  <a:lnTo>
                    <a:pt x="23" y="2207"/>
                  </a:lnTo>
                  <a:lnTo>
                    <a:pt x="11" y="2180"/>
                  </a:lnTo>
                  <a:lnTo>
                    <a:pt x="3" y="2148"/>
                  </a:lnTo>
                  <a:lnTo>
                    <a:pt x="0" y="2117"/>
                  </a:lnTo>
                  <a:lnTo>
                    <a:pt x="0" y="87"/>
                  </a:lnTo>
                  <a:lnTo>
                    <a:pt x="2" y="58"/>
                  </a:lnTo>
                  <a:lnTo>
                    <a:pt x="9" y="30"/>
                  </a:lnTo>
                  <a:lnTo>
                    <a:pt x="20" y="4"/>
                  </a:lnTo>
                  <a:lnTo>
                    <a:pt x="1493" y="1482"/>
                  </a:lnTo>
                  <a:lnTo>
                    <a:pt x="1518" y="1504"/>
                  </a:lnTo>
                  <a:lnTo>
                    <a:pt x="1544" y="1520"/>
                  </a:lnTo>
                  <a:lnTo>
                    <a:pt x="1572" y="1534"/>
                  </a:lnTo>
                  <a:lnTo>
                    <a:pt x="1601" y="1544"/>
                  </a:lnTo>
                  <a:lnTo>
                    <a:pt x="1631" y="1549"/>
                  </a:lnTo>
                  <a:lnTo>
                    <a:pt x="1661" y="1551"/>
                  </a:lnTo>
                  <a:lnTo>
                    <a:pt x="1692" y="1549"/>
                  </a:lnTo>
                  <a:lnTo>
                    <a:pt x="1723" y="1544"/>
                  </a:lnTo>
                  <a:lnTo>
                    <a:pt x="1752" y="1534"/>
                  </a:lnTo>
                  <a:lnTo>
                    <a:pt x="1780" y="1520"/>
                  </a:lnTo>
                  <a:lnTo>
                    <a:pt x="1805" y="1504"/>
                  </a:lnTo>
                  <a:lnTo>
                    <a:pt x="1830" y="1482"/>
                  </a:lnTo>
                  <a:lnTo>
                    <a:pt x="3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C293C47-5D95-4CA1-A993-DDBBB5475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355" y="3458485"/>
            <a:ext cx="7503167" cy="215444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4625" lvl="0" indent="-174625"/>
            <a:r>
              <a:rPr lang="en-US"/>
              <a:t>XXX-XXX-XXXX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3866AC3-6590-4F23-B1D7-A510A442A3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355" y="3935834"/>
            <a:ext cx="7503167" cy="215444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4625" lvl="0" indent="-174625"/>
            <a:r>
              <a:rPr lang="en-US"/>
              <a:t>name@company.com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BD64ABA-3242-4B1A-8EA3-47A6CDE76B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355" y="4413184"/>
            <a:ext cx="7503167" cy="215444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Address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34A1B55-321B-E54B-9F06-56DF63814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1501" y="579982"/>
            <a:ext cx="1739900" cy="3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6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: Image Transi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23A07-A4C7-9FB1-12D2-CEAF1373C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D11B25-047A-446F-B92B-C2B4464DDDFB}"/>
              </a:ext>
            </a:extLst>
          </p:cNvPr>
          <p:cNvSpPr/>
          <p:nvPr userDrawn="1"/>
        </p:nvSpPr>
        <p:spPr>
          <a:xfrm>
            <a:off x="-1354" y="0"/>
            <a:ext cx="9144000" cy="51435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3410E8-CAF0-492C-AA37-8D1FB72356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864525"/>
            <a:ext cx="8001000" cy="2859578"/>
          </a:xfrm>
          <a:noFill/>
        </p:spPr>
        <p:txBody>
          <a:bodyPr wrap="square" lIns="91440" tIns="91440" rIns="91440" bIns="91440" anchor="ctr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DB12145-501F-F341-979E-ED85FCE8F7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5102" y="4126096"/>
            <a:ext cx="2113797" cy="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4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: Transi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A8B906-C6E8-1A4B-B6AB-A64925FE80DE}"/>
              </a:ext>
            </a:extLst>
          </p:cNvPr>
          <p:cNvSpPr/>
          <p:nvPr userDrawn="1"/>
        </p:nvSpPr>
        <p:spPr>
          <a:xfrm rot="10800000">
            <a:off x="0" y="0"/>
            <a:ext cx="9144000" cy="4577887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83000"/>
                </a:srgbClr>
              </a:gs>
              <a:gs pos="100000">
                <a:srgbClr val="1C2F44">
                  <a:lumMod val="10000"/>
                  <a:lumOff val="90000"/>
                  <a:alpha val="82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7E9FC0-D78A-4B6D-89DA-4D0928CCE4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844566"/>
            <a:ext cx="8001000" cy="2723388"/>
          </a:xfrm>
        </p:spPr>
        <p:txBody>
          <a:bodyPr wrap="square" anchor="t">
            <a:normAutofit/>
          </a:bodyPr>
          <a:lstStyle>
            <a:lvl1pPr algn="l">
              <a:lnSpc>
                <a:spcPct val="90000"/>
              </a:lnSpc>
              <a:defRPr sz="72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30E5E-FD92-46FA-B1C3-7324132CFD13}"/>
              </a:ext>
            </a:extLst>
          </p:cNvPr>
          <p:cNvSpPr/>
          <p:nvPr userDrawn="1"/>
        </p:nvSpPr>
        <p:spPr>
          <a:xfrm>
            <a:off x="582075" y="633505"/>
            <a:ext cx="678962" cy="71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25EC6F-6CC2-4846-B2D3-60D12365C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1500" y="4126096"/>
            <a:ext cx="2113797" cy="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: Transition Slide - Dar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7E9FC0-D78A-4B6D-89DA-4D0928CCE4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844565"/>
            <a:ext cx="8001000" cy="2723388"/>
          </a:xfrm>
        </p:spPr>
        <p:txBody>
          <a:bodyPr wrap="square" anchor="t">
            <a:normAutofit/>
          </a:bodyPr>
          <a:lstStyle>
            <a:lvl1pPr algn="l">
              <a:lnSpc>
                <a:spcPct val="90000"/>
              </a:lnSpc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30E5E-FD92-46FA-B1C3-7324132CFD13}"/>
              </a:ext>
            </a:extLst>
          </p:cNvPr>
          <p:cNvSpPr/>
          <p:nvPr userDrawn="1"/>
        </p:nvSpPr>
        <p:spPr>
          <a:xfrm>
            <a:off x="582075" y="633505"/>
            <a:ext cx="678962" cy="71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95BF7FE-64D4-7746-9F63-6F801EB3D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1500" y="4126096"/>
            <a:ext cx="2113797" cy="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0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Simple Agenda /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B9149A-1F94-440F-A6F8-1A080EF040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3612" y="517712"/>
            <a:ext cx="6568889" cy="3882838"/>
          </a:xfrm>
        </p:spPr>
        <p:txBody>
          <a:bodyPr lIns="182880" rIns="182880" anchor="t">
            <a:normAutofit/>
          </a:bodyPr>
          <a:lstStyle>
            <a:lvl1pPr marL="457200" indent="-457200">
              <a:spcBef>
                <a:spcPts val="1600"/>
              </a:spcBef>
              <a:buClr>
                <a:schemeClr val="accent3"/>
              </a:buClr>
              <a:buFont typeface="+mj-lt"/>
              <a:buAutoNum type="arabicParenR"/>
              <a:defRPr sz="2400"/>
            </a:lvl1pPr>
          </a:lstStyle>
          <a:p>
            <a:pPr lvl="0"/>
            <a:r>
              <a:rPr lang="en-US"/>
              <a:t>Section one</a:t>
            </a:r>
          </a:p>
          <a:p>
            <a:pPr lvl="0"/>
            <a:r>
              <a:rPr lang="en-US"/>
              <a:t>Section two</a:t>
            </a:r>
          </a:p>
          <a:p>
            <a:pPr lvl="0"/>
            <a:r>
              <a:rPr lang="en-US"/>
              <a:t>Section three</a:t>
            </a:r>
          </a:p>
          <a:p>
            <a:pPr lvl="0"/>
            <a:r>
              <a:rPr lang="en-US"/>
              <a:t>Section four</a:t>
            </a:r>
          </a:p>
          <a:p>
            <a:pPr lvl="0"/>
            <a:r>
              <a:rPr lang="en-US"/>
              <a:t>Section five</a:t>
            </a:r>
          </a:p>
          <a:p>
            <a:pPr lvl="0"/>
            <a:r>
              <a:rPr lang="en-US"/>
              <a:t>Section six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4F6906-4367-4899-9DB9-A467E50312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92333" y="4662532"/>
            <a:ext cx="2220480" cy="18466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4C3F32-3EA3-4C2A-834B-7F4DDD4AE0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499" y="0"/>
            <a:ext cx="1087990" cy="3128741"/>
          </a:xfrm>
          <a:solidFill>
            <a:srgbClr val="1A3B5B"/>
          </a:solidFill>
        </p:spPr>
        <p:txBody>
          <a:bodyPr vert="vert270" wrap="none" lIns="274320" tIns="548640" rIns="182880" bIns="182880" anchor="t">
            <a:spAutoFit/>
          </a:bodyPr>
          <a:lstStyle>
            <a:lvl1pPr marL="0" indent="0" algn="r">
              <a:lnSpc>
                <a:spcPct val="900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9240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A63A8C-C0A9-BC85-D6EA-62039970DFB4}"/>
              </a:ext>
            </a:extLst>
          </p:cNvPr>
          <p:cNvSpPr/>
          <p:nvPr userDrawn="1"/>
        </p:nvSpPr>
        <p:spPr>
          <a:xfrm>
            <a:off x="0" y="4492606"/>
            <a:ext cx="9144000" cy="51332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1711" y="4550230"/>
            <a:ext cx="346864" cy="59327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0" rIns="0" bIns="182880" rtlCol="0" anchor="ctr"/>
          <a:lstStyle>
            <a:lvl1pPr algn="ct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5A70D442-B9FB-491C-A565-5BE8A85F6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216964"/>
            <a:ext cx="8000998" cy="656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1200150"/>
            <a:ext cx="8000998" cy="320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EAD59-1AEB-47DA-BC42-B0221731C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8578" y="4662532"/>
            <a:ext cx="2241319" cy="18466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defRPr>
            </a:lvl1pPr>
          </a:lstStyle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8AABC-2C83-7D97-5030-7726DDAD340B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rcRect/>
          <a:stretch/>
        </p:blipFill>
        <p:spPr>
          <a:xfrm>
            <a:off x="135212" y="4470315"/>
            <a:ext cx="2381846" cy="5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783" r:id="rId2"/>
    <p:sldLayoutId id="2147483782" r:id="rId3"/>
    <p:sldLayoutId id="2147483753" r:id="rId4"/>
    <p:sldLayoutId id="2147483789" r:id="rId5"/>
    <p:sldLayoutId id="2147483790" r:id="rId6"/>
    <p:sldLayoutId id="2147483788" r:id="rId7"/>
    <p:sldLayoutId id="2147483792" r:id="rId8"/>
    <p:sldLayoutId id="2147483800" r:id="rId9"/>
    <p:sldLayoutId id="2147483799" r:id="rId10"/>
    <p:sldLayoutId id="2147483798" r:id="rId11"/>
    <p:sldLayoutId id="2147483755" r:id="rId12"/>
    <p:sldLayoutId id="2147483794" r:id="rId13"/>
    <p:sldLayoutId id="2147483801" r:id="rId14"/>
    <p:sldLayoutId id="2147483756" r:id="rId15"/>
    <p:sldLayoutId id="2147483795" r:id="rId16"/>
    <p:sldLayoutId id="2147483815" r:id="rId17"/>
    <p:sldLayoutId id="2147483807" r:id="rId18"/>
    <p:sldLayoutId id="2147483808" r:id="rId19"/>
    <p:sldLayoutId id="2147483759" r:id="rId20"/>
    <p:sldLayoutId id="2147483803" r:id="rId21"/>
    <p:sldLayoutId id="2147483760" r:id="rId22"/>
    <p:sldLayoutId id="2147483802" r:id="rId23"/>
    <p:sldLayoutId id="2147483757" r:id="rId24"/>
    <p:sldLayoutId id="2147483758" r:id="rId25"/>
    <p:sldLayoutId id="2147483754" r:id="rId26"/>
    <p:sldLayoutId id="2147483793" r:id="rId27"/>
    <p:sldLayoutId id="2147483816" r:id="rId28"/>
    <p:sldLayoutId id="2147483817" r:id="rId29"/>
    <p:sldLayoutId id="2147483822" r:id="rId30"/>
    <p:sldLayoutId id="2147483818" r:id="rId31"/>
    <p:sldLayoutId id="2147483821" r:id="rId32"/>
    <p:sldLayoutId id="2147483819" r:id="rId33"/>
    <p:sldLayoutId id="2147483820" r:id="rId34"/>
    <p:sldLayoutId id="2147483809" r:id="rId35"/>
    <p:sldLayoutId id="2147483810" r:id="rId36"/>
    <p:sldLayoutId id="2147483811" r:id="rId37"/>
    <p:sldLayoutId id="2147483812" r:id="rId38"/>
    <p:sldLayoutId id="2147483827" r:id="rId39"/>
    <p:sldLayoutId id="2147483828" r:id="rId40"/>
    <p:sldLayoutId id="2147483829" r:id="rId41"/>
    <p:sldLayoutId id="2147483830" r:id="rId42"/>
    <p:sldLayoutId id="2147483831" r:id="rId43"/>
    <p:sldLayoutId id="2147483832" r:id="rId44"/>
    <p:sldLayoutId id="2147483834" r:id="rId45"/>
    <p:sldLayoutId id="2147483813" r:id="rId46"/>
    <p:sldLayoutId id="2147483814" r:id="rId47"/>
    <p:sldLayoutId id="2147483797" r:id="rId48"/>
    <p:sldLayoutId id="2147483766" r:id="rId49"/>
    <p:sldLayoutId id="2147483804" r:id="rId50"/>
    <p:sldLayoutId id="2147483806" r:id="rId51"/>
    <p:sldLayoutId id="2147483767" r:id="rId52"/>
    <p:sldLayoutId id="2147483805" r:id="rId53"/>
    <p:sldLayoutId id="2147483796" r:id="rId54"/>
    <p:sldLayoutId id="2147483765" r:id="rId55"/>
    <p:sldLayoutId id="2147483825" r:id="rId56"/>
    <p:sldLayoutId id="2147483833" r:id="rId5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2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15938" indent="-165100" algn="l" defTabSz="914400" rtl="0" eaLnBrk="1" latinLnBrk="0" hangingPunct="1">
        <a:spcBef>
          <a:spcPts val="600"/>
        </a:spcBef>
        <a:buClr>
          <a:schemeClr val="bg2"/>
        </a:buClr>
        <a:buFont typeface="System Font Regular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174625" algn="l" defTabSz="914400" rtl="0" eaLnBrk="1" latinLnBrk="0" hangingPunct="1">
        <a:spcBef>
          <a:spcPts val="600"/>
        </a:spcBef>
        <a:buClr>
          <a:schemeClr val="bg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174625" algn="l" defTabSz="914400" rtl="0" eaLnBrk="1" latinLnBrk="0" hangingPunct="1">
        <a:spcBef>
          <a:spcPts val="600"/>
        </a:spcBef>
        <a:buClr>
          <a:schemeClr val="bg2"/>
        </a:buClr>
        <a:buFont typeface="Courier New" panose="02070309020205020404" pitchFamily="49" charset="0"/>
        <a:buChar char="o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68275" algn="l" defTabSz="914400" rtl="0" eaLnBrk="1" latinLnBrk="0" hangingPunct="1">
        <a:spcBef>
          <a:spcPts val="600"/>
        </a:spcBef>
        <a:buClr>
          <a:schemeClr val="bg2"/>
        </a:buClr>
        <a:buFont typeface="System Font Regular"/>
        <a:buChar char="›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1724025" indent="0" algn="l" defTabSz="91440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None/>
        <a:tabLst/>
        <a:defRPr sz="9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rawbridgeco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hyperlink" Target="mailto:marketing@drawbridgec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s.ny.gov/system/files/documents/2024/04/dfs-cyber-reg-exemptions-flowchart.pdf?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718B2-F587-2248-B41D-F3E957AE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261757"/>
            <a:ext cx="8668941" cy="1495794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Navigating NYCRR Part 500 essentials for Alternative Investment Managers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in New York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CD296C-354D-2046-95C4-786DDEBDF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July 11 Webinar</a:t>
            </a:r>
          </a:p>
        </p:txBody>
      </p:sp>
    </p:spTree>
    <p:extLst>
      <p:ext uri="{BB962C8B-B14F-4D97-AF65-F5344CB8AC3E}">
        <p14:creationId xmlns:p14="http://schemas.microsoft.com/office/powerpoint/2010/main" val="266827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3A29C-0551-400C-B845-A95D9BB5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2B7D-AD60-4820-BF00-7E5877CDC2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Drawbridge Partners, LLC - Confidential &amp; Proprietary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E10F6-5738-484D-852C-B85F965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00790"/>
            <a:ext cx="8000998" cy="39857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Sections 500.16,17 </a:t>
            </a:r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535C84-B3E6-4276-B7CF-BAA81C5AA19E}"/>
              </a:ext>
            </a:extLst>
          </p:cNvPr>
          <p:cNvCxnSpPr>
            <a:cxnSpLocks/>
          </p:cNvCxnSpPr>
          <p:nvPr/>
        </p:nvCxnSpPr>
        <p:spPr>
          <a:xfrm flipH="1">
            <a:off x="2655794" y="4066453"/>
            <a:ext cx="11861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9AFB18-1147-4834-8FC6-DDC9CABF9BFA}"/>
              </a:ext>
            </a:extLst>
          </p:cNvPr>
          <p:cNvCxnSpPr>
            <a:cxnSpLocks/>
          </p:cNvCxnSpPr>
          <p:nvPr/>
        </p:nvCxnSpPr>
        <p:spPr>
          <a:xfrm flipH="1">
            <a:off x="2660017" y="2806854"/>
            <a:ext cx="300897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55E27A-D6AC-53A8-EFC8-2CF757825E7F}"/>
              </a:ext>
            </a:extLst>
          </p:cNvPr>
          <p:cNvSpPr/>
          <p:nvPr/>
        </p:nvSpPr>
        <p:spPr>
          <a:xfrm flipH="1">
            <a:off x="428254" y="1420569"/>
            <a:ext cx="3776197" cy="2108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chemeClr val="accent4"/>
                </a:solidFill>
                <a:latin typeface="+mj-lt"/>
              </a:rPr>
              <a:t>Incident Response &amp; Notifications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Internal Processes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Communications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Training and Testing (TTX)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Minimum Cyber standards for Vendors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72 hours to notify the </a:t>
            </a:r>
            <a:r>
              <a:rPr lang="en-US" sz="1400">
                <a:solidFill>
                  <a:schemeClr val="accent4"/>
                </a:solidFill>
              </a:rPr>
              <a:t>Super Intendent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477240-B5B4-31A7-E65C-53ADDB57EC0C}"/>
              </a:ext>
            </a:extLst>
          </p:cNvPr>
          <p:cNvSpPr/>
          <p:nvPr/>
        </p:nvSpPr>
        <p:spPr>
          <a:xfrm>
            <a:off x="6007924" y="2626578"/>
            <a:ext cx="1281165" cy="1526070"/>
          </a:xfrm>
          <a:custGeom>
            <a:avLst/>
            <a:gdLst>
              <a:gd name="connsiteX0" fmla="*/ 581914 w 1505625"/>
              <a:gd name="connsiteY0" fmla="*/ 0 h 1793438"/>
              <a:gd name="connsiteX1" fmla="*/ 1505625 w 1505625"/>
              <a:gd name="connsiteY1" fmla="*/ 672048 h 1793438"/>
              <a:gd name="connsiteX2" fmla="*/ 1468380 w 1505625"/>
              <a:gd name="connsiteY2" fmla="*/ 781042 h 1793438"/>
              <a:gd name="connsiteX3" fmla="*/ 142786 w 1505625"/>
              <a:gd name="connsiteY3" fmla="*/ 1786228 h 1793438"/>
              <a:gd name="connsiteX4" fmla="*/ 0 w 1505625"/>
              <a:gd name="connsiteY4" fmla="*/ 1793438 h 17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625" h="1793438">
                <a:moveTo>
                  <a:pt x="581914" y="0"/>
                </a:moveTo>
                <a:lnTo>
                  <a:pt x="1505625" y="672048"/>
                </a:lnTo>
                <a:lnTo>
                  <a:pt x="1468380" y="781042"/>
                </a:lnTo>
                <a:cubicBezTo>
                  <a:pt x="1253459" y="1326081"/>
                  <a:pt x="747969" y="1724768"/>
                  <a:pt x="142786" y="1786228"/>
                </a:cubicBezTo>
                <a:lnTo>
                  <a:pt x="0" y="17934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0422376-B4AE-0295-ED98-58E03620FE50}"/>
              </a:ext>
            </a:extLst>
          </p:cNvPr>
          <p:cNvSpPr/>
          <p:nvPr/>
        </p:nvSpPr>
        <p:spPr>
          <a:xfrm>
            <a:off x="5991854" y="1681127"/>
            <a:ext cx="1362771" cy="1518763"/>
          </a:xfrm>
          <a:custGeom>
            <a:avLst/>
            <a:gdLst>
              <a:gd name="connsiteX0" fmla="*/ 925019 w 1601528"/>
              <a:gd name="connsiteY0" fmla="*/ 0 h 1784851"/>
              <a:gd name="connsiteX1" fmla="*/ 1019204 w 1601528"/>
              <a:gd name="connsiteY1" fmla="*/ 70430 h 1784851"/>
              <a:gd name="connsiteX2" fmla="*/ 1601528 w 1601528"/>
              <a:gd name="connsiteY2" fmla="*/ 1305222 h 1784851"/>
              <a:gd name="connsiteX3" fmla="*/ 1529586 w 1601528"/>
              <a:gd name="connsiteY3" fmla="*/ 1781073 h 1784851"/>
              <a:gd name="connsiteX4" fmla="*/ 1528203 w 1601528"/>
              <a:gd name="connsiteY4" fmla="*/ 1784851 h 1784851"/>
              <a:gd name="connsiteX5" fmla="*/ 0 w 1601528"/>
              <a:gd name="connsiteY5" fmla="*/ 673002 h 17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528" h="1784851">
                <a:moveTo>
                  <a:pt x="925019" y="0"/>
                </a:moveTo>
                <a:lnTo>
                  <a:pt x="1019204" y="70430"/>
                </a:lnTo>
                <a:cubicBezTo>
                  <a:pt x="1374844" y="363930"/>
                  <a:pt x="1601528" y="808104"/>
                  <a:pt x="1601528" y="1305222"/>
                </a:cubicBezTo>
                <a:cubicBezTo>
                  <a:pt x="1601528" y="1470928"/>
                  <a:pt x="1576341" y="1630752"/>
                  <a:pt x="1529586" y="1781073"/>
                </a:cubicBezTo>
                <a:lnTo>
                  <a:pt x="1528203" y="1784851"/>
                </a:lnTo>
                <a:lnTo>
                  <a:pt x="0" y="673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7AAD4-BC05-FF5E-54FD-F7CB59DD2B8B}"/>
              </a:ext>
            </a:extLst>
          </p:cNvPr>
          <p:cNvSpPr/>
          <p:nvPr/>
        </p:nvSpPr>
        <p:spPr>
          <a:xfrm>
            <a:off x="5187538" y="1438710"/>
            <a:ext cx="1602709" cy="1199994"/>
          </a:xfrm>
          <a:custGeom>
            <a:avLst/>
            <a:gdLst>
              <a:gd name="connsiteX0" fmla="*/ 956651 w 1883504"/>
              <a:gd name="connsiteY0" fmla="*/ 0 h 1410234"/>
              <a:gd name="connsiteX1" fmla="*/ 1851338 w 1883504"/>
              <a:gd name="connsiteY1" fmla="*/ 273289 h 1410234"/>
              <a:gd name="connsiteX2" fmla="*/ 1883504 w 1883504"/>
              <a:gd name="connsiteY2" fmla="*/ 297342 h 1410234"/>
              <a:gd name="connsiteX3" fmla="*/ 353869 w 1883504"/>
              <a:gd name="connsiteY3" fmla="*/ 1410234 h 1410234"/>
              <a:gd name="connsiteX4" fmla="*/ 0 w 1883504"/>
              <a:gd name="connsiteY4" fmla="*/ 319625 h 1410234"/>
              <a:gd name="connsiteX5" fmla="*/ 61964 w 1883504"/>
              <a:gd name="connsiteY5" fmla="*/ 273289 h 1410234"/>
              <a:gd name="connsiteX6" fmla="*/ 956651 w 1883504"/>
              <a:gd name="connsiteY6" fmla="*/ 0 h 14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504" h="1410234">
                <a:moveTo>
                  <a:pt x="956651" y="0"/>
                </a:moveTo>
                <a:cubicBezTo>
                  <a:pt x="1288063" y="0"/>
                  <a:pt x="1595945" y="100749"/>
                  <a:pt x="1851338" y="273289"/>
                </a:cubicBezTo>
                <a:lnTo>
                  <a:pt x="1883504" y="297342"/>
                </a:lnTo>
                <a:lnTo>
                  <a:pt x="353869" y="1410234"/>
                </a:lnTo>
                <a:lnTo>
                  <a:pt x="0" y="319625"/>
                </a:lnTo>
                <a:lnTo>
                  <a:pt x="61964" y="273289"/>
                </a:lnTo>
                <a:cubicBezTo>
                  <a:pt x="317358" y="100749"/>
                  <a:pt x="625239" y="0"/>
                  <a:pt x="956651" y="0"/>
                </a:cubicBezTo>
                <a:close/>
              </a:path>
            </a:pathLst>
          </a:custGeom>
          <a:solidFill>
            <a:srgbClr val="00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200" dirty="0">
              <a:cs typeface="Arial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2BEDCB0-A067-6ADF-773C-A6C3811E22DC}"/>
              </a:ext>
            </a:extLst>
          </p:cNvPr>
          <p:cNvSpPr/>
          <p:nvPr/>
        </p:nvSpPr>
        <p:spPr>
          <a:xfrm>
            <a:off x="4644295" y="1710684"/>
            <a:ext cx="1043410" cy="1528041"/>
          </a:xfrm>
          <a:custGeom>
            <a:avLst/>
            <a:gdLst>
              <a:gd name="connsiteX0" fmla="*/ 643550 w 1226216"/>
              <a:gd name="connsiteY0" fmla="*/ 0 h 1795754"/>
              <a:gd name="connsiteX1" fmla="*/ 1226216 w 1226216"/>
              <a:gd name="connsiteY1" fmla="*/ 1795754 h 1795754"/>
              <a:gd name="connsiteX2" fmla="*/ 86537 w 1226216"/>
              <a:gd name="connsiteY2" fmla="*/ 1795754 h 1795754"/>
              <a:gd name="connsiteX3" fmla="*/ 63429 w 1226216"/>
              <a:gd name="connsiteY3" fmla="*/ 1728131 h 1795754"/>
              <a:gd name="connsiteX4" fmla="*/ 0 w 1226216"/>
              <a:gd name="connsiteY4" fmla="*/ 1280576 h 1795754"/>
              <a:gd name="connsiteX5" fmla="*/ 582324 w 1226216"/>
              <a:gd name="connsiteY5" fmla="*/ 45784 h 17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16" h="1795754">
                <a:moveTo>
                  <a:pt x="643550" y="0"/>
                </a:moveTo>
                <a:lnTo>
                  <a:pt x="1226216" y="1795754"/>
                </a:lnTo>
                <a:lnTo>
                  <a:pt x="86537" y="1795754"/>
                </a:lnTo>
                <a:lnTo>
                  <a:pt x="63429" y="1728131"/>
                </a:lnTo>
                <a:cubicBezTo>
                  <a:pt x="22137" y="1586105"/>
                  <a:pt x="0" y="1435926"/>
                  <a:pt x="0" y="1280576"/>
                </a:cubicBezTo>
                <a:cubicBezTo>
                  <a:pt x="0" y="783458"/>
                  <a:pt x="226684" y="339284"/>
                  <a:pt x="582324" y="45784"/>
                </a:cubicBezTo>
                <a:close/>
              </a:path>
            </a:pathLst>
          </a:cu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09C7001-F620-8934-F20D-90EC1B0CD083}"/>
              </a:ext>
            </a:extLst>
          </p:cNvPr>
          <p:cNvSpPr/>
          <p:nvPr/>
        </p:nvSpPr>
        <p:spPr>
          <a:xfrm>
            <a:off x="4713394" y="3228239"/>
            <a:ext cx="1604971" cy="923265"/>
          </a:xfrm>
          <a:custGeom>
            <a:avLst/>
            <a:gdLst>
              <a:gd name="connsiteX0" fmla="*/ 0 w 1886162"/>
              <a:gd name="connsiteY0" fmla="*/ 0 h 1085022"/>
              <a:gd name="connsiteX1" fmla="*/ 1886162 w 1886162"/>
              <a:gd name="connsiteY1" fmla="*/ 0 h 1085022"/>
              <a:gd name="connsiteX2" fmla="*/ 1534358 w 1886162"/>
              <a:gd name="connsiteY2" fmla="*/ 1084246 h 1085022"/>
              <a:gd name="connsiteX3" fmla="*/ 1513864 w 1886162"/>
              <a:gd name="connsiteY3" fmla="*/ 1085022 h 1085022"/>
              <a:gd name="connsiteX4" fmla="*/ 39416 w 1886162"/>
              <a:gd name="connsiteY4" fmla="*/ 107692 h 10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162" h="1085022">
                <a:moveTo>
                  <a:pt x="0" y="0"/>
                </a:moveTo>
                <a:lnTo>
                  <a:pt x="1886162" y="0"/>
                </a:lnTo>
                <a:lnTo>
                  <a:pt x="1534358" y="1084246"/>
                </a:lnTo>
                <a:lnTo>
                  <a:pt x="1513864" y="1085022"/>
                </a:lnTo>
                <a:cubicBezTo>
                  <a:pt x="851040" y="1085022"/>
                  <a:pt x="282339" y="682028"/>
                  <a:pt x="39416" y="107692"/>
                </a:cubicBezTo>
                <a:close/>
              </a:path>
            </a:pathLst>
          </a:custGeom>
          <a:solidFill>
            <a:srgbClr val="171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CDB89E-A7E6-30C2-1384-17CCE873874E}"/>
              </a:ext>
            </a:extLst>
          </p:cNvPr>
          <p:cNvSpPr txBox="1"/>
          <p:nvPr/>
        </p:nvSpPr>
        <p:spPr>
          <a:xfrm>
            <a:off x="5316523" y="1578178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Program, Policy &amp; Governance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4746FE-9FB2-5A46-BE9A-4CED568731F4}"/>
              </a:ext>
            </a:extLst>
          </p:cNvPr>
          <p:cNvSpPr txBox="1"/>
          <p:nvPr/>
        </p:nvSpPr>
        <p:spPr>
          <a:xfrm>
            <a:off x="6171151" y="2055302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Vulnerability Management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B9AEE4-1157-763D-CDD0-09245D92C671}"/>
              </a:ext>
            </a:extLst>
          </p:cNvPr>
          <p:cNvSpPr txBox="1"/>
          <p:nvPr/>
        </p:nvSpPr>
        <p:spPr>
          <a:xfrm>
            <a:off x="6314025" y="3159334"/>
            <a:ext cx="11127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Technical</a:t>
            </a:r>
          </a:p>
          <a:p>
            <a:r>
              <a:rPr lang="en-US" sz="1200" dirty="0">
                <a:cs typeface="Arial"/>
              </a:rPr>
              <a:t>Controls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8AD7A4-EF5F-BF0B-7B81-56B87F5DFC62}"/>
              </a:ext>
            </a:extLst>
          </p:cNvPr>
          <p:cNvSpPr txBox="1"/>
          <p:nvPr/>
        </p:nvSpPr>
        <p:spPr>
          <a:xfrm>
            <a:off x="5020358" y="3285756"/>
            <a:ext cx="11127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Risk Assessments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3EFC44-5A3B-858B-8EF9-B12D49751C31}"/>
              </a:ext>
            </a:extLst>
          </p:cNvPr>
          <p:cNvSpPr txBox="1"/>
          <p:nvPr/>
        </p:nvSpPr>
        <p:spPr>
          <a:xfrm>
            <a:off x="4638490" y="2475266"/>
            <a:ext cx="11127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Incident </a:t>
            </a:r>
            <a:endParaRPr lang="en-US" dirty="0">
              <a:cs typeface="Arial"/>
            </a:endParaRPr>
          </a:p>
          <a:p>
            <a:r>
              <a:rPr lang="en-US" sz="1200" dirty="0">
                <a:cs typeface="Arial"/>
              </a:rPr>
              <a:t>Response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5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F0324-EA0D-438D-B215-5C4994AB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02C04-504B-45B9-B5A4-7F9C416546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Drawbridge Partners, LLC - Confidential &amp; Proprietary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8AF625-89B9-4835-9E36-6C76A8DE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00790"/>
            <a:ext cx="8000998" cy="39857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2024 &amp; 2025 Deadlines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852B28E-979C-4861-9925-8D812E5138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1187271"/>
            <a:ext cx="8001000" cy="440608"/>
          </a:xfrm>
          <a:prstGeom prst="chevron">
            <a:avLst>
              <a:gd name="adj" fmla="val 21477"/>
            </a:avLst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B699C-554D-4B63-804B-7F9DEE540DF3}"/>
              </a:ext>
            </a:extLst>
          </p:cNvPr>
          <p:cNvSpPr/>
          <p:nvPr/>
        </p:nvSpPr>
        <p:spPr>
          <a:xfrm>
            <a:off x="571500" y="1933859"/>
            <a:ext cx="1825113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Risk assessments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Policies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Penetration tests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Staff training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AE9C6F-BE2E-4662-8A41-E4F6006BEC71}"/>
              </a:ext>
            </a:extLst>
          </p:cNvPr>
          <p:cNvGrpSpPr/>
          <p:nvPr/>
        </p:nvGrpSpPr>
        <p:grpSpPr>
          <a:xfrm>
            <a:off x="956666" y="1303371"/>
            <a:ext cx="1054776" cy="379644"/>
            <a:chOff x="956666" y="1312732"/>
            <a:chExt cx="1054776" cy="3796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B814A-A7A6-4B04-A65C-17493ECCEF11}"/>
                </a:ext>
              </a:extLst>
            </p:cNvPr>
            <p:cNvSpPr txBox="1"/>
            <p:nvPr/>
          </p:nvSpPr>
          <p:spPr>
            <a:xfrm>
              <a:off x="956666" y="1312732"/>
              <a:ext cx="1054776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Apr 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29</a:t>
              </a:r>
              <a:r>
                <a:rPr lang="en-US" sz="14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2024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8DC8DC-F347-43F6-89EB-83071322ABB3}"/>
                </a:ext>
              </a:extLst>
            </p:cNvPr>
            <p:cNvSpPr/>
            <p:nvPr/>
          </p:nvSpPr>
          <p:spPr>
            <a:xfrm>
              <a:off x="1427765" y="1579794"/>
              <a:ext cx="112582" cy="1125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7E10-ACB8-44F6-B420-A1A6F30AB5AD}"/>
              </a:ext>
            </a:extLst>
          </p:cNvPr>
          <p:cNvCxnSpPr>
            <a:cxnSpLocks/>
            <a:stCxn id="9" idx="4"/>
            <a:endCxn id="6" idx="0"/>
          </p:cNvCxnSpPr>
          <p:nvPr/>
        </p:nvCxnSpPr>
        <p:spPr>
          <a:xfrm>
            <a:off x="1484056" y="1683015"/>
            <a:ext cx="1" cy="250844"/>
          </a:xfrm>
          <a:prstGeom prst="line">
            <a:avLst/>
          </a:prstGeom>
          <a:ln w="12700">
            <a:solidFill>
              <a:schemeClr val="accent3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1BE9AB8-53EF-4156-AB29-AF30C2482CF3}"/>
              </a:ext>
            </a:extLst>
          </p:cNvPr>
          <p:cNvSpPr/>
          <p:nvPr/>
        </p:nvSpPr>
        <p:spPr>
          <a:xfrm>
            <a:off x="2011442" y="3319568"/>
            <a:ext cx="272057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Governance &amp; Reporting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Encryption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Incident Response &amp; Tabletop Exercises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34DF1-1F29-4900-AA32-3DC65C7B7DB7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3371731" y="1683015"/>
            <a:ext cx="1682" cy="1636553"/>
          </a:xfrm>
          <a:prstGeom prst="line">
            <a:avLst/>
          </a:prstGeom>
          <a:ln w="12700">
            <a:solidFill>
              <a:schemeClr val="accent3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8CB9FA9-4CB8-421A-8604-14236238B279}"/>
              </a:ext>
            </a:extLst>
          </p:cNvPr>
          <p:cNvSpPr/>
          <p:nvPr/>
        </p:nvSpPr>
        <p:spPr>
          <a:xfrm>
            <a:off x="4361646" y="1933860"/>
            <a:ext cx="1825113" cy="112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Vulnerability Management</a:t>
            </a:r>
          </a:p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rgbClr val="171B28"/>
                </a:solidFill>
                <a:latin typeface="+mj-lt"/>
              </a:rPr>
              <a:t>Priv Access </a:t>
            </a:r>
            <a:r>
              <a:rPr lang="en-US" sz="1400" b="1" dirty="0">
                <a:solidFill>
                  <a:srgbClr val="171B28"/>
                </a:solidFill>
                <a:latin typeface="+mj-lt"/>
              </a:rPr>
              <a:t>Management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2BBA92-0C26-4E62-A631-DD1C6D52ABAC}"/>
              </a:ext>
            </a:extLst>
          </p:cNvPr>
          <p:cNvSpPr/>
          <p:nvPr/>
        </p:nvSpPr>
        <p:spPr>
          <a:xfrm>
            <a:off x="5217911" y="1570433"/>
            <a:ext cx="112582" cy="1125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EC80E1-EA63-4722-A50E-83FB0AC03A40}"/>
              </a:ext>
            </a:extLst>
          </p:cNvPr>
          <p:cNvCxnSpPr>
            <a:cxnSpLocks/>
            <a:stCxn id="40" idx="4"/>
            <a:endCxn id="41" idx="0"/>
          </p:cNvCxnSpPr>
          <p:nvPr/>
        </p:nvCxnSpPr>
        <p:spPr>
          <a:xfrm>
            <a:off x="5274202" y="1683015"/>
            <a:ext cx="1" cy="250845"/>
          </a:xfrm>
          <a:prstGeom prst="line">
            <a:avLst/>
          </a:prstGeom>
          <a:ln w="12700">
            <a:solidFill>
              <a:schemeClr val="accent3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1450127-1BE2-499C-BB18-390E383D6D07}"/>
              </a:ext>
            </a:extLst>
          </p:cNvPr>
          <p:cNvSpPr/>
          <p:nvPr/>
        </p:nvSpPr>
        <p:spPr>
          <a:xfrm>
            <a:off x="7263075" y="1570433"/>
            <a:ext cx="112582" cy="1125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C3F731-EEBB-4D0D-B618-8E12B32924CB}"/>
              </a:ext>
            </a:extLst>
          </p:cNvPr>
          <p:cNvSpPr/>
          <p:nvPr/>
        </p:nvSpPr>
        <p:spPr>
          <a:xfrm>
            <a:off x="6414028" y="3319568"/>
            <a:ext cx="1825113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Asset Inventory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171B28"/>
                </a:solidFill>
                <a:latin typeface="+mj-lt"/>
              </a:rPr>
              <a:t>MFA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9D6C4DF-4A49-43A1-8A6C-22500297C89F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7326583" y="1683015"/>
            <a:ext cx="2" cy="1636553"/>
          </a:xfrm>
          <a:prstGeom prst="line">
            <a:avLst/>
          </a:prstGeom>
          <a:ln w="12700">
            <a:solidFill>
              <a:schemeClr val="accent3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59655F1-BBB7-7E60-D6E0-11068CC5E3C8}"/>
              </a:ext>
            </a:extLst>
          </p:cNvPr>
          <p:cNvGrpSpPr/>
          <p:nvPr/>
        </p:nvGrpSpPr>
        <p:grpSpPr>
          <a:xfrm>
            <a:off x="2877823" y="1299853"/>
            <a:ext cx="984244" cy="379644"/>
            <a:chOff x="991932" y="1312732"/>
            <a:chExt cx="984244" cy="3796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7AF97C-50E7-019E-06E8-0F1676DA0888}"/>
                </a:ext>
              </a:extLst>
            </p:cNvPr>
            <p:cNvSpPr txBox="1"/>
            <p:nvPr/>
          </p:nvSpPr>
          <p:spPr>
            <a:xfrm>
              <a:off x="991932" y="1312732"/>
              <a:ext cx="984244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Nov</a:t>
              </a:r>
              <a:r>
                <a:rPr lang="en-US" sz="14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14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2024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D6CE11-14CE-A019-606A-65ACE879F7F0}"/>
                </a:ext>
              </a:extLst>
            </p:cNvPr>
            <p:cNvSpPr/>
            <p:nvPr/>
          </p:nvSpPr>
          <p:spPr>
            <a:xfrm>
              <a:off x="1427765" y="1579794"/>
              <a:ext cx="112582" cy="1125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7CDE81-DFAD-1B5A-6094-18620CDAF11C}"/>
              </a:ext>
            </a:extLst>
          </p:cNvPr>
          <p:cNvSpPr txBox="1"/>
          <p:nvPr/>
        </p:nvSpPr>
        <p:spPr>
          <a:xfrm>
            <a:off x="4770811" y="1293130"/>
            <a:ext cx="993862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May 1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2025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3E0226-7AFD-F8A7-9E06-033351703543}"/>
              </a:ext>
            </a:extLst>
          </p:cNvPr>
          <p:cNvGrpSpPr/>
          <p:nvPr/>
        </p:nvGrpSpPr>
        <p:grpSpPr>
          <a:xfrm>
            <a:off x="1427765" y="1299853"/>
            <a:ext cx="6351646" cy="383162"/>
            <a:chOff x="1427765" y="1309214"/>
            <a:chExt cx="6351646" cy="3831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2F5087-8ECD-2CBC-DF52-53B1BB389BAB}"/>
                </a:ext>
              </a:extLst>
            </p:cNvPr>
            <p:cNvSpPr txBox="1"/>
            <p:nvPr/>
          </p:nvSpPr>
          <p:spPr>
            <a:xfrm>
              <a:off x="6795167" y="1309214"/>
              <a:ext cx="984244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Nov 1</a:t>
              </a:r>
              <a:r>
                <a:rPr lang="en-US" sz="14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2025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B1851B6-BF7A-6E1D-D2F7-9B92C0FE88C9}"/>
                </a:ext>
              </a:extLst>
            </p:cNvPr>
            <p:cNvSpPr/>
            <p:nvPr/>
          </p:nvSpPr>
          <p:spPr>
            <a:xfrm>
              <a:off x="1427765" y="1579794"/>
              <a:ext cx="112582" cy="1125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61303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CC70-21EC-28C2-1FE6-0108204B6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30003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DCAF3A9-2732-4973-BCDC-178C44F74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E22A1C1-11B8-437C-B82A-D26C5C5607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+1 561-593-1600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D4D6531-6118-487F-9846-2DD84F009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F392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info@drawbridgeco.com</a:t>
            </a:r>
            <a:r>
              <a:rPr lang="en-US"/>
              <a:t> | </a:t>
            </a:r>
            <a:r>
              <a:rPr lang="en-US">
                <a:solidFill>
                  <a:srgbClr val="F392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marketing@drawbridgeco.com</a:t>
            </a:r>
            <a:r>
              <a:rPr lang="en-US"/>
              <a:t> | drawbridgeco.com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B702010-B898-4520-A110-6011E6545D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3300 PGA Boulevard, Suite 570 Palm Beach Gardens, FL 33410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6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400ED-1B69-5580-039D-8BF21EAD8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964" y="3005814"/>
            <a:ext cx="2438401" cy="221599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Simon Eyre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E43CB-9CF3-2DDA-1345-38A70B9B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FD15C-5F71-4F32-1A35-F5CE63760BD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pic>
        <p:nvPicPr>
          <p:cNvPr id="17" name="Picture Placeholder 16" descr="A person wearing glasses and a black sweater&#10;&#10;Description automatically generated">
            <a:extLst>
              <a:ext uri="{FF2B5EF4-FFF2-40B4-BE49-F238E27FC236}">
                <a16:creationId xmlns:a16="http://schemas.microsoft.com/office/drawing/2014/main" id="{1EACC46F-08A5-946A-7F20-01A4983552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5420698" y="1633657"/>
            <a:ext cx="1125185" cy="112451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B5A30-A180-BB01-3F1B-8100CB222A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5964" y="3283662"/>
            <a:ext cx="2438401" cy="153888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CISO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F42374-D50F-3E0E-3347-46CB87D7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Presenters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B57D64-F4F1-C20A-120C-A267050FD2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7515" y="2958810"/>
            <a:ext cx="2438401" cy="221599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Rebecca Thomas</a:t>
            </a:r>
            <a:endParaRPr lang="en-US" dirty="0"/>
          </a:p>
        </p:txBody>
      </p:sp>
      <p:pic>
        <p:nvPicPr>
          <p:cNvPr id="18" name="Picture Placeholder 17" descr="A person smiling at camera&#10;&#10;Description automatically generated">
            <a:extLst>
              <a:ext uri="{FF2B5EF4-FFF2-40B4-BE49-F238E27FC236}">
                <a16:creationId xmlns:a16="http://schemas.microsoft.com/office/drawing/2014/main" id="{AED30504-002A-8D6F-66DE-98D8F30C03E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l="30" r="30"/>
          <a:stretch/>
        </p:blipFill>
        <p:spPr>
          <a:xfrm>
            <a:off x="2454124" y="1633657"/>
            <a:ext cx="1125185" cy="1125185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3A2016-AFCC-4F9F-34FD-1F0963CF8C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63171" y="3227413"/>
            <a:ext cx="2438401" cy="153888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Head of Account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772F0C-F3D3-4F94-8BD1-0C1E2FB1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C3DCF-9DE9-47F1-96FA-FF016CEBD5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0586" y="1260707"/>
            <a:ext cx="6568889" cy="2237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Scope of the regulation</a:t>
            </a:r>
          </a:p>
          <a:p>
            <a:r>
              <a:rPr lang="en-US" dirty="0">
                <a:solidFill>
                  <a:schemeClr val="accent4"/>
                </a:solidFill>
              </a:rPr>
              <a:t>NYCRR Part 500 elements</a:t>
            </a:r>
          </a:p>
          <a:p>
            <a:r>
              <a:rPr lang="en-US" dirty="0">
                <a:solidFill>
                  <a:schemeClr val="accent4"/>
                </a:solidFill>
              </a:rPr>
              <a:t>2024 &amp; 2025 Deadlines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0BDC428-91FA-40CD-9D71-8057676C7F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87533" y="4671725"/>
            <a:ext cx="2220480" cy="184666"/>
          </a:xfrm>
        </p:spPr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9C647-1632-4E79-A524-009A3A72D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0"/>
            <a:ext cx="1071062" cy="3319370"/>
          </a:xfrm>
        </p:spPr>
        <p:txBody>
          <a:bodyPr/>
          <a:lstStyle/>
          <a:p>
            <a:r>
              <a:rPr lang="en-US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233295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60DB56-2163-4096-9B8D-57667235E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320" y="1977759"/>
            <a:ext cx="2501688" cy="14936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000" dirty="0">
                <a:solidFill>
                  <a:schemeClr val="accent4"/>
                </a:solidFill>
                <a:ea typeface="+mn-lt"/>
                <a:cs typeface="+mn-lt"/>
              </a:rPr>
              <a:t>Operates, maintains, utilizes, or controls information's systems? </a:t>
            </a:r>
          </a:p>
          <a:p>
            <a:r>
              <a:rPr lang="en-US" sz="1000" dirty="0">
                <a:solidFill>
                  <a:schemeClr val="accent4"/>
                </a:solidFill>
                <a:ea typeface="+mn-lt"/>
                <a:cs typeface="+mn-lt"/>
              </a:rPr>
              <a:t>Required to own, control, access, generate, receive, or possess nonpublic information, whether directly or indirectly?</a:t>
            </a:r>
            <a:br>
              <a:rPr lang="en-US" sz="1000" dirty="0">
                <a:solidFill>
                  <a:schemeClr val="accent4"/>
                </a:solidFill>
                <a:ea typeface="+mn-lt"/>
                <a:cs typeface="+mn-lt"/>
              </a:rPr>
            </a:br>
            <a:endParaRPr lang="en-US" sz="1000" dirty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7A13ED-2F52-44DB-ADE5-9410886D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E15490-7DF6-4FC2-A902-1C99065400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3646" y="1957966"/>
            <a:ext cx="2514600" cy="1658391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 sz="1000" dirty="0">
                <a:solidFill>
                  <a:schemeClr val="accent4"/>
                </a:solidFill>
              </a:rPr>
              <a:t>Has LESS than $15M in year-end total assets?</a:t>
            </a:r>
          </a:p>
          <a:p>
            <a:pPr marL="350838" lvl="1" indent="0">
              <a:buNone/>
            </a:pPr>
            <a:r>
              <a:rPr lang="en-US" sz="800" dirty="0">
                <a:solidFill>
                  <a:schemeClr val="accent4"/>
                </a:solidFill>
              </a:rPr>
              <a:t>OR</a:t>
            </a:r>
            <a:endParaRPr lang="en-US" sz="6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Have LESS than 20 employees and independent contractors?</a:t>
            </a:r>
          </a:p>
          <a:p>
            <a:pPr marL="350838" lvl="1" indent="0">
              <a:buNone/>
            </a:pPr>
            <a:r>
              <a:rPr lang="en-US" sz="800" dirty="0">
                <a:solidFill>
                  <a:schemeClr val="accent4"/>
                </a:solidFill>
              </a:rPr>
              <a:t>OR</a:t>
            </a:r>
            <a:endParaRPr lang="en-US" sz="600" dirty="0">
              <a:solidFill>
                <a:schemeClr val="accent4"/>
              </a:solidFill>
            </a:endParaRPr>
          </a:p>
          <a:p>
            <a:r>
              <a:rPr lang="en-GB" sz="1000" dirty="0">
                <a:solidFill>
                  <a:schemeClr val="accent4"/>
                </a:solidFill>
              </a:rPr>
              <a:t>Earn less than $7,500,000 in gross annual revenue in each of the last 3 fiscal years</a:t>
            </a:r>
            <a:endParaRPr lang="en-US" sz="10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  <a:cs typeface="Arial" panose="020B060402020202020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0766D3A-B8C7-4F80-8148-9F5DD560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Scope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71B13C-FB95-45FA-A36A-B20277CD79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89CD55-6430-45F0-8BC6-0B9EE51E4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0002" y="1543347"/>
            <a:ext cx="2477006" cy="338554"/>
          </a:xfrm>
        </p:spPr>
        <p:txBody>
          <a:bodyPr/>
          <a:lstStyle/>
          <a:p>
            <a:r>
              <a:rPr lang="en-US" sz="1200" dirty="0">
                <a:solidFill>
                  <a:schemeClr val="accent2"/>
                </a:solidFill>
              </a:rPr>
              <a:t>Covered</a:t>
            </a:r>
            <a:br>
              <a:rPr lang="en-US" sz="1200" dirty="0"/>
            </a:br>
            <a:r>
              <a:rPr lang="en-US" sz="1000" dirty="0">
                <a:solidFill>
                  <a:srgbClr val="1C3044"/>
                </a:solidFill>
                <a:cs typeface="Arial"/>
              </a:rPr>
              <a:t>Most Alternative Investment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52AD-3278-464D-B0B9-90E42BFCFB4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1969262"/>
            <a:ext cx="2475711" cy="164084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000" dirty="0">
                <a:solidFill>
                  <a:schemeClr val="accent4"/>
                </a:solidFill>
              </a:rPr>
              <a:t>$20 million in gross annual revenue from New York operations </a:t>
            </a:r>
            <a:endParaRPr lang="en-US" sz="1000" dirty="0">
              <a:solidFill>
                <a:schemeClr val="accent4"/>
              </a:solidFill>
              <a:cs typeface="Arial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accent4"/>
                </a:solidFill>
              </a:rPr>
              <a:t>AND</a:t>
            </a:r>
            <a:endParaRPr lang="en-US" sz="1000" dirty="0">
              <a:solidFill>
                <a:schemeClr val="accent4"/>
              </a:solidFill>
              <a:cs typeface="Arial" panose="020B0604020202020204"/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Either over 2000 employees or $1 billion in yearly gross revenue.</a:t>
            </a:r>
            <a:endParaRPr lang="en-US" sz="1000" dirty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2A4A7-E85A-B024-03E8-39147BCE1CCB}"/>
              </a:ext>
            </a:extLst>
          </p:cNvPr>
          <p:cNvSpPr txBox="1"/>
          <p:nvPr/>
        </p:nvSpPr>
        <p:spPr>
          <a:xfrm>
            <a:off x="517045" y="968224"/>
            <a:ext cx="4572000" cy="4676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kern="100" dirty="0">
                <a:solidFill>
                  <a:srgbClr val="1C3044"/>
                </a:solidFill>
                <a:latin typeface="Calibri"/>
                <a:ea typeface="Calibri"/>
                <a:cs typeface="Times New Roman"/>
              </a:rPr>
              <a:t>What's a covered entity?</a:t>
            </a:r>
            <a:endParaRPr lang="en-US" sz="2400" dirty="0">
              <a:cs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64EC8-358E-617E-6969-AD25DFE7DE74}"/>
              </a:ext>
            </a:extLst>
          </p:cNvPr>
          <p:cNvSpPr txBox="1"/>
          <p:nvPr/>
        </p:nvSpPr>
        <p:spPr>
          <a:xfrm>
            <a:off x="516081" y="4079299"/>
            <a:ext cx="654454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u="sng">
                <a:solidFill>
                  <a:srgbClr val="0000FF"/>
                </a:solidFill>
                <a:latin typeface="Calibri"/>
                <a:cs typeface="Segoe UI"/>
                <a:hlinkClick r:id="rId3"/>
              </a:rPr>
              <a:t>NYSDFS: Cybersecurity Regulation Exemption Flowchart - Am I Exempt from DFS's Cybersecurity Regulation?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866AD9B-FC2F-21A2-BE02-83E442F112ED}"/>
              </a:ext>
            </a:extLst>
          </p:cNvPr>
          <p:cNvSpPr txBox="1">
            <a:spLocks/>
          </p:cNvSpPr>
          <p:nvPr/>
        </p:nvSpPr>
        <p:spPr>
          <a:xfrm>
            <a:off x="663646" y="1565877"/>
            <a:ext cx="247700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15938" indent="-16510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174625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96975" indent="-174625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tabLst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68275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System Font Regular"/>
              <a:buChar char="›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4025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</a:rPr>
              <a:t>Limited exceptions</a:t>
            </a:r>
            <a:br>
              <a:rPr lang="en-US" sz="1200" dirty="0"/>
            </a:br>
            <a:r>
              <a:rPr lang="en-US" sz="1000" dirty="0">
                <a:solidFill>
                  <a:srgbClr val="1C3044"/>
                </a:solidFill>
                <a:cs typeface="Arial"/>
              </a:rPr>
              <a:t>Some Alternative Investment Managers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8C8EFE9-BEC5-FF2C-6DCB-546CADCB3F2E}"/>
              </a:ext>
            </a:extLst>
          </p:cNvPr>
          <p:cNvSpPr txBox="1">
            <a:spLocks/>
          </p:cNvSpPr>
          <p:nvPr/>
        </p:nvSpPr>
        <p:spPr>
          <a:xfrm>
            <a:off x="6096359" y="1540581"/>
            <a:ext cx="247700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15938" indent="-16510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System Font Regular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174625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96975" indent="-174625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tabLst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68275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System Font Regular"/>
              <a:buChar char="›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24025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</a:rPr>
              <a:t>Class A</a:t>
            </a:r>
            <a:br>
              <a:rPr lang="en-US" sz="1200" dirty="0"/>
            </a:br>
            <a:r>
              <a:rPr lang="en-US" sz="1000" dirty="0">
                <a:solidFill>
                  <a:srgbClr val="1C3044"/>
                </a:solidFill>
                <a:cs typeface="Arial"/>
              </a:rPr>
              <a:t>Large Alternative Investment Managers</a:t>
            </a:r>
            <a:endParaRPr lang="en-US" dirty="0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9706DF-FAB0-25AC-E579-0FC64967FF4D}"/>
              </a:ext>
            </a:extLst>
          </p:cNvPr>
          <p:cNvSpPr txBox="1"/>
          <p:nvPr/>
        </p:nvSpPr>
        <p:spPr>
          <a:xfrm>
            <a:off x="518377" y="3949275"/>
            <a:ext cx="756631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1C3044"/>
                </a:solidFill>
                <a:cs typeface="Arial"/>
              </a:rPr>
              <a:t>Consult with your legal counsel and refer to the flowchart: </a:t>
            </a:r>
          </a:p>
        </p:txBody>
      </p:sp>
    </p:spTree>
    <p:extLst>
      <p:ext uri="{BB962C8B-B14F-4D97-AF65-F5344CB8AC3E}">
        <p14:creationId xmlns:p14="http://schemas.microsoft.com/office/powerpoint/2010/main" val="385711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7A13ED-2F52-44DB-ADE5-9410886D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0766D3A-B8C7-4F80-8148-9F5DD560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Sections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71B13C-FB95-45FA-A36A-B20277CD79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Drawbridge Partners, LLC - Confidential &amp; Proprietary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05B7BA-2357-E982-C0CE-3B66DD7D8656}"/>
              </a:ext>
            </a:extLst>
          </p:cNvPr>
          <p:cNvSpPr txBox="1"/>
          <p:nvPr/>
        </p:nvSpPr>
        <p:spPr>
          <a:xfrm>
            <a:off x="571501" y="1180076"/>
            <a:ext cx="8347074" cy="3087124"/>
          </a:xfrm>
          <a:prstGeom prst="rect">
            <a:avLst/>
          </a:prstGeom>
          <a:noFill/>
        </p:spPr>
        <p:txBody>
          <a:bodyPr wrap="square" numCol="3" spcCol="10800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	Definitions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500.2	Cybersecurity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500.3	Cybersecurity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500.4	Cybersecurity 	Governance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500.5	Vulnerability 	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500.6	Audit Trail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500.7	Access Privileges and 	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500.8	Application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500.9	Risk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500.10	Cybersecurity Personnel 	and intelligence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500.11	Third-party service 	provider security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500.12	Multi-factor 	authentication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500.13	Asset management and 	data retention 	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500.14	Monitoring and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500.15	Encryption of non-public 	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500.16	Incident response and 	business continuity 	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500.17	Notices to superintendent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500.18	Confidentiality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500.19	Exemptions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500.20	Enforcement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500.21	Effective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500.22	Transitional periods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500.23	Severability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</a:rPr>
              <a:t>500.24	Exemptions from 	electronic filing and 	submission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8919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33380414-E8C3-4C58-B89E-A9D2B630D2B3}"/>
              </a:ext>
            </a:extLst>
          </p:cNvPr>
          <p:cNvSpPr/>
          <p:nvPr/>
        </p:nvSpPr>
        <p:spPr>
          <a:xfrm>
            <a:off x="6018410" y="2626578"/>
            <a:ext cx="1281165" cy="1526070"/>
          </a:xfrm>
          <a:custGeom>
            <a:avLst/>
            <a:gdLst>
              <a:gd name="connsiteX0" fmla="*/ 581914 w 1505625"/>
              <a:gd name="connsiteY0" fmla="*/ 0 h 1793438"/>
              <a:gd name="connsiteX1" fmla="*/ 1505625 w 1505625"/>
              <a:gd name="connsiteY1" fmla="*/ 672048 h 1793438"/>
              <a:gd name="connsiteX2" fmla="*/ 1468380 w 1505625"/>
              <a:gd name="connsiteY2" fmla="*/ 781042 h 1793438"/>
              <a:gd name="connsiteX3" fmla="*/ 142786 w 1505625"/>
              <a:gd name="connsiteY3" fmla="*/ 1786228 h 1793438"/>
              <a:gd name="connsiteX4" fmla="*/ 0 w 1505625"/>
              <a:gd name="connsiteY4" fmla="*/ 1793438 h 17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625" h="1793438">
                <a:moveTo>
                  <a:pt x="581914" y="0"/>
                </a:moveTo>
                <a:lnTo>
                  <a:pt x="1505625" y="672048"/>
                </a:lnTo>
                <a:lnTo>
                  <a:pt x="1468380" y="781042"/>
                </a:lnTo>
                <a:cubicBezTo>
                  <a:pt x="1253459" y="1326081"/>
                  <a:pt x="747969" y="1724768"/>
                  <a:pt x="142786" y="1786228"/>
                </a:cubicBezTo>
                <a:lnTo>
                  <a:pt x="0" y="17934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C0F8BA3-4C3D-4723-9C08-6462D61B73ED}"/>
              </a:ext>
            </a:extLst>
          </p:cNvPr>
          <p:cNvSpPr/>
          <p:nvPr/>
        </p:nvSpPr>
        <p:spPr>
          <a:xfrm>
            <a:off x="6000440" y="1689713"/>
            <a:ext cx="1362771" cy="1518763"/>
          </a:xfrm>
          <a:custGeom>
            <a:avLst/>
            <a:gdLst>
              <a:gd name="connsiteX0" fmla="*/ 925019 w 1601528"/>
              <a:gd name="connsiteY0" fmla="*/ 0 h 1784851"/>
              <a:gd name="connsiteX1" fmla="*/ 1019204 w 1601528"/>
              <a:gd name="connsiteY1" fmla="*/ 70430 h 1784851"/>
              <a:gd name="connsiteX2" fmla="*/ 1601528 w 1601528"/>
              <a:gd name="connsiteY2" fmla="*/ 1305222 h 1784851"/>
              <a:gd name="connsiteX3" fmla="*/ 1529586 w 1601528"/>
              <a:gd name="connsiteY3" fmla="*/ 1781073 h 1784851"/>
              <a:gd name="connsiteX4" fmla="*/ 1528203 w 1601528"/>
              <a:gd name="connsiteY4" fmla="*/ 1784851 h 1784851"/>
              <a:gd name="connsiteX5" fmla="*/ 0 w 1601528"/>
              <a:gd name="connsiteY5" fmla="*/ 673002 h 17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528" h="1784851">
                <a:moveTo>
                  <a:pt x="925019" y="0"/>
                </a:moveTo>
                <a:lnTo>
                  <a:pt x="1019204" y="70430"/>
                </a:lnTo>
                <a:cubicBezTo>
                  <a:pt x="1374844" y="363930"/>
                  <a:pt x="1601528" y="808104"/>
                  <a:pt x="1601528" y="1305222"/>
                </a:cubicBezTo>
                <a:cubicBezTo>
                  <a:pt x="1601528" y="1470928"/>
                  <a:pt x="1576341" y="1630752"/>
                  <a:pt x="1529586" y="1781073"/>
                </a:cubicBezTo>
                <a:lnTo>
                  <a:pt x="1528203" y="1784851"/>
                </a:lnTo>
                <a:lnTo>
                  <a:pt x="0" y="67300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059A5C9-4719-4E2D-A432-9AFACEB78698}"/>
              </a:ext>
            </a:extLst>
          </p:cNvPr>
          <p:cNvSpPr/>
          <p:nvPr/>
        </p:nvSpPr>
        <p:spPr>
          <a:xfrm>
            <a:off x="5187538" y="1438710"/>
            <a:ext cx="1602709" cy="1199994"/>
          </a:xfrm>
          <a:custGeom>
            <a:avLst/>
            <a:gdLst>
              <a:gd name="connsiteX0" fmla="*/ 956651 w 1883504"/>
              <a:gd name="connsiteY0" fmla="*/ 0 h 1410234"/>
              <a:gd name="connsiteX1" fmla="*/ 1851338 w 1883504"/>
              <a:gd name="connsiteY1" fmla="*/ 273289 h 1410234"/>
              <a:gd name="connsiteX2" fmla="*/ 1883504 w 1883504"/>
              <a:gd name="connsiteY2" fmla="*/ 297342 h 1410234"/>
              <a:gd name="connsiteX3" fmla="*/ 353869 w 1883504"/>
              <a:gd name="connsiteY3" fmla="*/ 1410234 h 1410234"/>
              <a:gd name="connsiteX4" fmla="*/ 0 w 1883504"/>
              <a:gd name="connsiteY4" fmla="*/ 319625 h 1410234"/>
              <a:gd name="connsiteX5" fmla="*/ 61964 w 1883504"/>
              <a:gd name="connsiteY5" fmla="*/ 273289 h 1410234"/>
              <a:gd name="connsiteX6" fmla="*/ 956651 w 1883504"/>
              <a:gd name="connsiteY6" fmla="*/ 0 h 14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504" h="1410234">
                <a:moveTo>
                  <a:pt x="956651" y="0"/>
                </a:moveTo>
                <a:cubicBezTo>
                  <a:pt x="1288063" y="0"/>
                  <a:pt x="1595945" y="100749"/>
                  <a:pt x="1851338" y="273289"/>
                </a:cubicBezTo>
                <a:lnTo>
                  <a:pt x="1883504" y="297342"/>
                </a:lnTo>
                <a:lnTo>
                  <a:pt x="353869" y="1410234"/>
                </a:lnTo>
                <a:lnTo>
                  <a:pt x="0" y="319625"/>
                </a:lnTo>
                <a:lnTo>
                  <a:pt x="61964" y="273289"/>
                </a:lnTo>
                <a:cubicBezTo>
                  <a:pt x="317358" y="100749"/>
                  <a:pt x="625239" y="0"/>
                  <a:pt x="956651" y="0"/>
                </a:cubicBezTo>
                <a:close/>
              </a:path>
            </a:pathLst>
          </a:custGeom>
          <a:solidFill>
            <a:srgbClr val="00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200" dirty="0">
              <a:cs typeface="Arial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CA2A277-A789-4EE9-951D-FA2F10CEE8EB}"/>
              </a:ext>
            </a:extLst>
          </p:cNvPr>
          <p:cNvSpPr/>
          <p:nvPr/>
        </p:nvSpPr>
        <p:spPr>
          <a:xfrm>
            <a:off x="4650415" y="1706391"/>
            <a:ext cx="1043410" cy="1528041"/>
          </a:xfrm>
          <a:custGeom>
            <a:avLst/>
            <a:gdLst>
              <a:gd name="connsiteX0" fmla="*/ 643550 w 1226216"/>
              <a:gd name="connsiteY0" fmla="*/ 0 h 1795754"/>
              <a:gd name="connsiteX1" fmla="*/ 1226216 w 1226216"/>
              <a:gd name="connsiteY1" fmla="*/ 1795754 h 1795754"/>
              <a:gd name="connsiteX2" fmla="*/ 86537 w 1226216"/>
              <a:gd name="connsiteY2" fmla="*/ 1795754 h 1795754"/>
              <a:gd name="connsiteX3" fmla="*/ 63429 w 1226216"/>
              <a:gd name="connsiteY3" fmla="*/ 1728131 h 1795754"/>
              <a:gd name="connsiteX4" fmla="*/ 0 w 1226216"/>
              <a:gd name="connsiteY4" fmla="*/ 1280576 h 1795754"/>
              <a:gd name="connsiteX5" fmla="*/ 582324 w 1226216"/>
              <a:gd name="connsiteY5" fmla="*/ 45784 h 17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16" h="1795754">
                <a:moveTo>
                  <a:pt x="643550" y="0"/>
                </a:moveTo>
                <a:lnTo>
                  <a:pt x="1226216" y="1795754"/>
                </a:lnTo>
                <a:lnTo>
                  <a:pt x="86537" y="1795754"/>
                </a:lnTo>
                <a:lnTo>
                  <a:pt x="63429" y="1728131"/>
                </a:lnTo>
                <a:cubicBezTo>
                  <a:pt x="22137" y="1586105"/>
                  <a:pt x="0" y="1435926"/>
                  <a:pt x="0" y="1280576"/>
                </a:cubicBezTo>
                <a:cubicBezTo>
                  <a:pt x="0" y="783458"/>
                  <a:pt x="226684" y="339284"/>
                  <a:pt x="582324" y="457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7A8069C-BA21-40EB-852F-3D3228AA3F47}"/>
              </a:ext>
            </a:extLst>
          </p:cNvPr>
          <p:cNvSpPr/>
          <p:nvPr/>
        </p:nvSpPr>
        <p:spPr>
          <a:xfrm>
            <a:off x="4723880" y="3228239"/>
            <a:ext cx="1604971" cy="923265"/>
          </a:xfrm>
          <a:custGeom>
            <a:avLst/>
            <a:gdLst>
              <a:gd name="connsiteX0" fmla="*/ 0 w 1886162"/>
              <a:gd name="connsiteY0" fmla="*/ 0 h 1085022"/>
              <a:gd name="connsiteX1" fmla="*/ 1886162 w 1886162"/>
              <a:gd name="connsiteY1" fmla="*/ 0 h 1085022"/>
              <a:gd name="connsiteX2" fmla="*/ 1534358 w 1886162"/>
              <a:gd name="connsiteY2" fmla="*/ 1084246 h 1085022"/>
              <a:gd name="connsiteX3" fmla="*/ 1513864 w 1886162"/>
              <a:gd name="connsiteY3" fmla="*/ 1085022 h 1085022"/>
              <a:gd name="connsiteX4" fmla="*/ 39416 w 1886162"/>
              <a:gd name="connsiteY4" fmla="*/ 107692 h 10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162" h="1085022">
                <a:moveTo>
                  <a:pt x="0" y="0"/>
                </a:moveTo>
                <a:lnTo>
                  <a:pt x="1886162" y="0"/>
                </a:lnTo>
                <a:lnTo>
                  <a:pt x="1534358" y="1084246"/>
                </a:lnTo>
                <a:lnTo>
                  <a:pt x="1513864" y="1085022"/>
                </a:lnTo>
                <a:cubicBezTo>
                  <a:pt x="851040" y="1085022"/>
                  <a:pt x="282339" y="682028"/>
                  <a:pt x="39416" y="1076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3A29C-0551-400C-B845-A95D9BB5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2B7D-AD60-4820-BF00-7E5877CDC2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Drawbridge Partners, LLC - Confidential &amp; Proprietary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E10F6-5738-484D-852C-B85F965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00790"/>
            <a:ext cx="8000998" cy="39857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Sections 500.2, 3, 4, 14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FDBF0D-01F3-48C2-BE23-C261B5CDF82B}"/>
              </a:ext>
            </a:extLst>
          </p:cNvPr>
          <p:cNvSpPr/>
          <p:nvPr/>
        </p:nvSpPr>
        <p:spPr>
          <a:xfrm flipH="1">
            <a:off x="501477" y="1009784"/>
            <a:ext cx="3776197" cy="312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chemeClr val="accent4"/>
                </a:solidFill>
                <a:latin typeface="+mj-lt"/>
              </a:rPr>
              <a:t>Cybersecurity Program, Policy and Governance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Scope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Identify, Defend, Detect, Respond, Recover (Class A – Independence)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Policies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15 Specific Elements (e.g. training, privacy, data classification)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Governance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CISO or third-party service provider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Monitoring and Training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535C84-B3E6-4276-B7CF-BAA81C5AA19E}"/>
              </a:ext>
            </a:extLst>
          </p:cNvPr>
          <p:cNvCxnSpPr>
            <a:cxnSpLocks/>
          </p:cNvCxnSpPr>
          <p:nvPr/>
        </p:nvCxnSpPr>
        <p:spPr>
          <a:xfrm flipH="1">
            <a:off x="2655794" y="4066453"/>
            <a:ext cx="11861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9AFB18-1147-4834-8FC6-DDC9CABF9BFA}"/>
              </a:ext>
            </a:extLst>
          </p:cNvPr>
          <p:cNvCxnSpPr>
            <a:cxnSpLocks/>
          </p:cNvCxnSpPr>
          <p:nvPr/>
        </p:nvCxnSpPr>
        <p:spPr>
          <a:xfrm flipH="1">
            <a:off x="2660017" y="2806854"/>
            <a:ext cx="300897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DAD1D2-3505-980F-3DDD-04FD15EDA1B3}"/>
              </a:ext>
            </a:extLst>
          </p:cNvPr>
          <p:cNvSpPr txBox="1"/>
          <p:nvPr/>
        </p:nvSpPr>
        <p:spPr>
          <a:xfrm>
            <a:off x="5316523" y="1578178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Program, Policy &amp; Governance</a:t>
            </a:r>
          </a:p>
        </p:txBody>
      </p:sp>
    </p:spTree>
    <p:extLst>
      <p:ext uri="{BB962C8B-B14F-4D97-AF65-F5344CB8AC3E}">
        <p14:creationId xmlns:p14="http://schemas.microsoft.com/office/powerpoint/2010/main" val="266247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3A29C-0551-400C-B845-A95D9BB5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2B7D-AD60-4820-BF00-7E5877CDC2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Drawbridge Partners, LLC - Confidential &amp; Proprietary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E10F6-5738-484D-852C-B85F965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00790"/>
            <a:ext cx="8000998" cy="39857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Sections 500.5 </a:t>
            </a:r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535C84-B3E6-4276-B7CF-BAA81C5AA19E}"/>
              </a:ext>
            </a:extLst>
          </p:cNvPr>
          <p:cNvCxnSpPr>
            <a:cxnSpLocks/>
          </p:cNvCxnSpPr>
          <p:nvPr/>
        </p:nvCxnSpPr>
        <p:spPr>
          <a:xfrm flipH="1">
            <a:off x="2655794" y="4066453"/>
            <a:ext cx="11861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9AFB18-1147-4834-8FC6-DDC9CABF9BFA}"/>
              </a:ext>
            </a:extLst>
          </p:cNvPr>
          <p:cNvCxnSpPr>
            <a:cxnSpLocks/>
          </p:cNvCxnSpPr>
          <p:nvPr/>
        </p:nvCxnSpPr>
        <p:spPr>
          <a:xfrm flipH="1">
            <a:off x="2660017" y="2806854"/>
            <a:ext cx="300897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55E27A-D6AC-53A8-EFC8-2CF757825E7F}"/>
              </a:ext>
            </a:extLst>
          </p:cNvPr>
          <p:cNvSpPr/>
          <p:nvPr/>
        </p:nvSpPr>
        <p:spPr>
          <a:xfrm flipH="1">
            <a:off x="539146" y="1194107"/>
            <a:ext cx="3776197" cy="247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chemeClr val="accent4"/>
                </a:solidFill>
                <a:latin typeface="+mj-lt"/>
              </a:rPr>
              <a:t>Vulnerability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Keywords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“Effectiveness” of it’s cybersecurity program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“Inside and outside” Penetration Testing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“Promptly informed” of new vulnerabilities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“Timely remediate”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4C500-FC9D-BB37-9709-B1D5978C43C1}"/>
              </a:ext>
            </a:extLst>
          </p:cNvPr>
          <p:cNvSpPr/>
          <p:nvPr/>
        </p:nvSpPr>
        <p:spPr>
          <a:xfrm>
            <a:off x="6007924" y="2626578"/>
            <a:ext cx="1281165" cy="1526070"/>
          </a:xfrm>
          <a:custGeom>
            <a:avLst/>
            <a:gdLst>
              <a:gd name="connsiteX0" fmla="*/ 581914 w 1505625"/>
              <a:gd name="connsiteY0" fmla="*/ 0 h 1793438"/>
              <a:gd name="connsiteX1" fmla="*/ 1505625 w 1505625"/>
              <a:gd name="connsiteY1" fmla="*/ 672048 h 1793438"/>
              <a:gd name="connsiteX2" fmla="*/ 1468380 w 1505625"/>
              <a:gd name="connsiteY2" fmla="*/ 781042 h 1793438"/>
              <a:gd name="connsiteX3" fmla="*/ 142786 w 1505625"/>
              <a:gd name="connsiteY3" fmla="*/ 1786228 h 1793438"/>
              <a:gd name="connsiteX4" fmla="*/ 0 w 1505625"/>
              <a:gd name="connsiteY4" fmla="*/ 1793438 h 17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625" h="1793438">
                <a:moveTo>
                  <a:pt x="581914" y="0"/>
                </a:moveTo>
                <a:lnTo>
                  <a:pt x="1505625" y="672048"/>
                </a:lnTo>
                <a:lnTo>
                  <a:pt x="1468380" y="781042"/>
                </a:lnTo>
                <a:cubicBezTo>
                  <a:pt x="1253459" y="1326081"/>
                  <a:pt x="747969" y="1724768"/>
                  <a:pt x="142786" y="1786228"/>
                </a:cubicBezTo>
                <a:lnTo>
                  <a:pt x="0" y="17934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54DBAF-5B6C-2D14-6BC0-5EAC0608671D}"/>
              </a:ext>
            </a:extLst>
          </p:cNvPr>
          <p:cNvSpPr/>
          <p:nvPr/>
        </p:nvSpPr>
        <p:spPr>
          <a:xfrm>
            <a:off x="5987561" y="1676834"/>
            <a:ext cx="1362771" cy="1518763"/>
          </a:xfrm>
          <a:custGeom>
            <a:avLst/>
            <a:gdLst>
              <a:gd name="connsiteX0" fmla="*/ 925019 w 1601528"/>
              <a:gd name="connsiteY0" fmla="*/ 0 h 1784851"/>
              <a:gd name="connsiteX1" fmla="*/ 1019204 w 1601528"/>
              <a:gd name="connsiteY1" fmla="*/ 70430 h 1784851"/>
              <a:gd name="connsiteX2" fmla="*/ 1601528 w 1601528"/>
              <a:gd name="connsiteY2" fmla="*/ 1305222 h 1784851"/>
              <a:gd name="connsiteX3" fmla="*/ 1529586 w 1601528"/>
              <a:gd name="connsiteY3" fmla="*/ 1781073 h 1784851"/>
              <a:gd name="connsiteX4" fmla="*/ 1528203 w 1601528"/>
              <a:gd name="connsiteY4" fmla="*/ 1784851 h 1784851"/>
              <a:gd name="connsiteX5" fmla="*/ 0 w 1601528"/>
              <a:gd name="connsiteY5" fmla="*/ 673002 h 17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528" h="1784851">
                <a:moveTo>
                  <a:pt x="925019" y="0"/>
                </a:moveTo>
                <a:lnTo>
                  <a:pt x="1019204" y="70430"/>
                </a:lnTo>
                <a:cubicBezTo>
                  <a:pt x="1374844" y="363930"/>
                  <a:pt x="1601528" y="808104"/>
                  <a:pt x="1601528" y="1305222"/>
                </a:cubicBezTo>
                <a:cubicBezTo>
                  <a:pt x="1601528" y="1470928"/>
                  <a:pt x="1576341" y="1630752"/>
                  <a:pt x="1529586" y="1781073"/>
                </a:cubicBezTo>
                <a:lnTo>
                  <a:pt x="1528203" y="1784851"/>
                </a:lnTo>
                <a:lnTo>
                  <a:pt x="0" y="673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F091F6-A91B-FC88-193F-26FE7059691B}"/>
              </a:ext>
            </a:extLst>
          </p:cNvPr>
          <p:cNvSpPr/>
          <p:nvPr/>
        </p:nvSpPr>
        <p:spPr>
          <a:xfrm>
            <a:off x="5187538" y="1438710"/>
            <a:ext cx="1602709" cy="1199994"/>
          </a:xfrm>
          <a:custGeom>
            <a:avLst/>
            <a:gdLst>
              <a:gd name="connsiteX0" fmla="*/ 956651 w 1883504"/>
              <a:gd name="connsiteY0" fmla="*/ 0 h 1410234"/>
              <a:gd name="connsiteX1" fmla="*/ 1851338 w 1883504"/>
              <a:gd name="connsiteY1" fmla="*/ 273289 h 1410234"/>
              <a:gd name="connsiteX2" fmla="*/ 1883504 w 1883504"/>
              <a:gd name="connsiteY2" fmla="*/ 297342 h 1410234"/>
              <a:gd name="connsiteX3" fmla="*/ 353869 w 1883504"/>
              <a:gd name="connsiteY3" fmla="*/ 1410234 h 1410234"/>
              <a:gd name="connsiteX4" fmla="*/ 0 w 1883504"/>
              <a:gd name="connsiteY4" fmla="*/ 319625 h 1410234"/>
              <a:gd name="connsiteX5" fmla="*/ 61964 w 1883504"/>
              <a:gd name="connsiteY5" fmla="*/ 273289 h 1410234"/>
              <a:gd name="connsiteX6" fmla="*/ 956651 w 1883504"/>
              <a:gd name="connsiteY6" fmla="*/ 0 h 14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504" h="1410234">
                <a:moveTo>
                  <a:pt x="956651" y="0"/>
                </a:moveTo>
                <a:cubicBezTo>
                  <a:pt x="1288063" y="0"/>
                  <a:pt x="1595945" y="100749"/>
                  <a:pt x="1851338" y="273289"/>
                </a:cubicBezTo>
                <a:lnTo>
                  <a:pt x="1883504" y="297342"/>
                </a:lnTo>
                <a:lnTo>
                  <a:pt x="353869" y="1410234"/>
                </a:lnTo>
                <a:lnTo>
                  <a:pt x="0" y="319625"/>
                </a:lnTo>
                <a:lnTo>
                  <a:pt x="61964" y="273289"/>
                </a:lnTo>
                <a:cubicBezTo>
                  <a:pt x="317358" y="100749"/>
                  <a:pt x="625239" y="0"/>
                  <a:pt x="956651" y="0"/>
                </a:cubicBezTo>
                <a:close/>
              </a:path>
            </a:pathLst>
          </a:custGeom>
          <a:solidFill>
            <a:srgbClr val="00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200" dirty="0">
              <a:cs typeface="Arial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EA55D4F-221F-8E8B-18EE-0275FE085194}"/>
              </a:ext>
            </a:extLst>
          </p:cNvPr>
          <p:cNvSpPr/>
          <p:nvPr/>
        </p:nvSpPr>
        <p:spPr>
          <a:xfrm>
            <a:off x="4639929" y="1710684"/>
            <a:ext cx="1043410" cy="1528041"/>
          </a:xfrm>
          <a:custGeom>
            <a:avLst/>
            <a:gdLst>
              <a:gd name="connsiteX0" fmla="*/ 643550 w 1226216"/>
              <a:gd name="connsiteY0" fmla="*/ 0 h 1795754"/>
              <a:gd name="connsiteX1" fmla="*/ 1226216 w 1226216"/>
              <a:gd name="connsiteY1" fmla="*/ 1795754 h 1795754"/>
              <a:gd name="connsiteX2" fmla="*/ 86537 w 1226216"/>
              <a:gd name="connsiteY2" fmla="*/ 1795754 h 1795754"/>
              <a:gd name="connsiteX3" fmla="*/ 63429 w 1226216"/>
              <a:gd name="connsiteY3" fmla="*/ 1728131 h 1795754"/>
              <a:gd name="connsiteX4" fmla="*/ 0 w 1226216"/>
              <a:gd name="connsiteY4" fmla="*/ 1280576 h 1795754"/>
              <a:gd name="connsiteX5" fmla="*/ 582324 w 1226216"/>
              <a:gd name="connsiteY5" fmla="*/ 45784 h 17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16" h="1795754">
                <a:moveTo>
                  <a:pt x="643550" y="0"/>
                </a:moveTo>
                <a:lnTo>
                  <a:pt x="1226216" y="1795754"/>
                </a:lnTo>
                <a:lnTo>
                  <a:pt x="86537" y="1795754"/>
                </a:lnTo>
                <a:lnTo>
                  <a:pt x="63429" y="1728131"/>
                </a:lnTo>
                <a:cubicBezTo>
                  <a:pt x="22137" y="1586105"/>
                  <a:pt x="0" y="1435926"/>
                  <a:pt x="0" y="1280576"/>
                </a:cubicBezTo>
                <a:cubicBezTo>
                  <a:pt x="0" y="783458"/>
                  <a:pt x="226684" y="339284"/>
                  <a:pt x="582324" y="457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BC6B45-B841-F025-E340-B40E253717C9}"/>
              </a:ext>
            </a:extLst>
          </p:cNvPr>
          <p:cNvSpPr/>
          <p:nvPr/>
        </p:nvSpPr>
        <p:spPr>
          <a:xfrm>
            <a:off x="4713394" y="3228239"/>
            <a:ext cx="1604971" cy="923265"/>
          </a:xfrm>
          <a:custGeom>
            <a:avLst/>
            <a:gdLst>
              <a:gd name="connsiteX0" fmla="*/ 0 w 1886162"/>
              <a:gd name="connsiteY0" fmla="*/ 0 h 1085022"/>
              <a:gd name="connsiteX1" fmla="*/ 1886162 w 1886162"/>
              <a:gd name="connsiteY1" fmla="*/ 0 h 1085022"/>
              <a:gd name="connsiteX2" fmla="*/ 1534358 w 1886162"/>
              <a:gd name="connsiteY2" fmla="*/ 1084246 h 1085022"/>
              <a:gd name="connsiteX3" fmla="*/ 1513864 w 1886162"/>
              <a:gd name="connsiteY3" fmla="*/ 1085022 h 1085022"/>
              <a:gd name="connsiteX4" fmla="*/ 39416 w 1886162"/>
              <a:gd name="connsiteY4" fmla="*/ 107692 h 10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162" h="1085022">
                <a:moveTo>
                  <a:pt x="0" y="0"/>
                </a:moveTo>
                <a:lnTo>
                  <a:pt x="1886162" y="0"/>
                </a:lnTo>
                <a:lnTo>
                  <a:pt x="1534358" y="1084246"/>
                </a:lnTo>
                <a:lnTo>
                  <a:pt x="1513864" y="1085022"/>
                </a:lnTo>
                <a:cubicBezTo>
                  <a:pt x="851040" y="1085022"/>
                  <a:pt x="282339" y="682028"/>
                  <a:pt x="39416" y="1076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E52688-4BA6-DB59-0CC7-2552841324A6}"/>
              </a:ext>
            </a:extLst>
          </p:cNvPr>
          <p:cNvSpPr txBox="1"/>
          <p:nvPr/>
        </p:nvSpPr>
        <p:spPr>
          <a:xfrm>
            <a:off x="5316523" y="1578178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Program, Policy &amp; Governance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6E00B8-BE01-EA9B-E1E3-8BA3BBD127F1}"/>
              </a:ext>
            </a:extLst>
          </p:cNvPr>
          <p:cNvSpPr txBox="1"/>
          <p:nvPr/>
        </p:nvSpPr>
        <p:spPr>
          <a:xfrm>
            <a:off x="6171151" y="2055302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Vulnerability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5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3A29C-0551-400C-B845-A95D9BB5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2B7D-AD60-4820-BF00-7E5877CDC2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Drawbridge Partners, LLC - Confidential &amp; Proprietary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E10F6-5738-484D-852C-B85F965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00790"/>
            <a:ext cx="8000998" cy="39857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Sections 500.6, 7, 12, 15 </a:t>
            </a:r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535C84-B3E6-4276-B7CF-BAA81C5AA19E}"/>
              </a:ext>
            </a:extLst>
          </p:cNvPr>
          <p:cNvCxnSpPr>
            <a:cxnSpLocks/>
          </p:cNvCxnSpPr>
          <p:nvPr/>
        </p:nvCxnSpPr>
        <p:spPr>
          <a:xfrm flipH="1">
            <a:off x="2655794" y="4066453"/>
            <a:ext cx="11861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9AFB18-1147-4834-8FC6-DDC9CABF9BFA}"/>
              </a:ext>
            </a:extLst>
          </p:cNvPr>
          <p:cNvCxnSpPr>
            <a:cxnSpLocks/>
          </p:cNvCxnSpPr>
          <p:nvPr/>
        </p:nvCxnSpPr>
        <p:spPr>
          <a:xfrm flipH="1">
            <a:off x="2660017" y="2806854"/>
            <a:ext cx="300897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55E27A-D6AC-53A8-EFC8-2CF757825E7F}"/>
              </a:ext>
            </a:extLst>
          </p:cNvPr>
          <p:cNvSpPr/>
          <p:nvPr/>
        </p:nvSpPr>
        <p:spPr>
          <a:xfrm flipH="1">
            <a:off x="539146" y="1517270"/>
            <a:ext cx="3776197" cy="1831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chemeClr val="accent4"/>
                </a:solidFill>
                <a:latin typeface="+mj-lt"/>
              </a:rPr>
              <a:t>The technical controls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Audit Logs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Access Privileges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Multi-Factor Authentication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Encryption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Asset Management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39BD284-2B87-BAD9-C09C-6DEAE342CAEB}"/>
              </a:ext>
            </a:extLst>
          </p:cNvPr>
          <p:cNvSpPr/>
          <p:nvPr/>
        </p:nvSpPr>
        <p:spPr>
          <a:xfrm>
            <a:off x="6007924" y="2622285"/>
            <a:ext cx="1281165" cy="1526070"/>
          </a:xfrm>
          <a:custGeom>
            <a:avLst/>
            <a:gdLst>
              <a:gd name="connsiteX0" fmla="*/ 581914 w 1505625"/>
              <a:gd name="connsiteY0" fmla="*/ 0 h 1793438"/>
              <a:gd name="connsiteX1" fmla="*/ 1505625 w 1505625"/>
              <a:gd name="connsiteY1" fmla="*/ 672048 h 1793438"/>
              <a:gd name="connsiteX2" fmla="*/ 1468380 w 1505625"/>
              <a:gd name="connsiteY2" fmla="*/ 781042 h 1793438"/>
              <a:gd name="connsiteX3" fmla="*/ 142786 w 1505625"/>
              <a:gd name="connsiteY3" fmla="*/ 1786228 h 1793438"/>
              <a:gd name="connsiteX4" fmla="*/ 0 w 1505625"/>
              <a:gd name="connsiteY4" fmla="*/ 1793438 h 17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625" h="1793438">
                <a:moveTo>
                  <a:pt x="581914" y="0"/>
                </a:moveTo>
                <a:lnTo>
                  <a:pt x="1505625" y="672048"/>
                </a:lnTo>
                <a:lnTo>
                  <a:pt x="1468380" y="781042"/>
                </a:lnTo>
                <a:cubicBezTo>
                  <a:pt x="1253459" y="1326081"/>
                  <a:pt x="747969" y="1724768"/>
                  <a:pt x="142786" y="1786228"/>
                </a:cubicBezTo>
                <a:lnTo>
                  <a:pt x="0" y="17934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F4D51B9-C9D1-8B61-7FFF-518C1354ECB9}"/>
              </a:ext>
            </a:extLst>
          </p:cNvPr>
          <p:cNvSpPr/>
          <p:nvPr/>
        </p:nvSpPr>
        <p:spPr>
          <a:xfrm>
            <a:off x="5987561" y="1676834"/>
            <a:ext cx="1362771" cy="1518763"/>
          </a:xfrm>
          <a:custGeom>
            <a:avLst/>
            <a:gdLst>
              <a:gd name="connsiteX0" fmla="*/ 925019 w 1601528"/>
              <a:gd name="connsiteY0" fmla="*/ 0 h 1784851"/>
              <a:gd name="connsiteX1" fmla="*/ 1019204 w 1601528"/>
              <a:gd name="connsiteY1" fmla="*/ 70430 h 1784851"/>
              <a:gd name="connsiteX2" fmla="*/ 1601528 w 1601528"/>
              <a:gd name="connsiteY2" fmla="*/ 1305222 h 1784851"/>
              <a:gd name="connsiteX3" fmla="*/ 1529586 w 1601528"/>
              <a:gd name="connsiteY3" fmla="*/ 1781073 h 1784851"/>
              <a:gd name="connsiteX4" fmla="*/ 1528203 w 1601528"/>
              <a:gd name="connsiteY4" fmla="*/ 1784851 h 1784851"/>
              <a:gd name="connsiteX5" fmla="*/ 0 w 1601528"/>
              <a:gd name="connsiteY5" fmla="*/ 673002 h 17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528" h="1784851">
                <a:moveTo>
                  <a:pt x="925019" y="0"/>
                </a:moveTo>
                <a:lnTo>
                  <a:pt x="1019204" y="70430"/>
                </a:lnTo>
                <a:cubicBezTo>
                  <a:pt x="1374844" y="363930"/>
                  <a:pt x="1601528" y="808104"/>
                  <a:pt x="1601528" y="1305222"/>
                </a:cubicBezTo>
                <a:cubicBezTo>
                  <a:pt x="1601528" y="1470928"/>
                  <a:pt x="1576341" y="1630752"/>
                  <a:pt x="1529586" y="1781073"/>
                </a:cubicBezTo>
                <a:lnTo>
                  <a:pt x="1528203" y="1784851"/>
                </a:lnTo>
                <a:lnTo>
                  <a:pt x="0" y="673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F15F69C-2F5B-FB5F-BE51-1D31F38FF1BF}"/>
              </a:ext>
            </a:extLst>
          </p:cNvPr>
          <p:cNvSpPr/>
          <p:nvPr/>
        </p:nvSpPr>
        <p:spPr>
          <a:xfrm>
            <a:off x="5187538" y="1438710"/>
            <a:ext cx="1602709" cy="1199994"/>
          </a:xfrm>
          <a:custGeom>
            <a:avLst/>
            <a:gdLst>
              <a:gd name="connsiteX0" fmla="*/ 956651 w 1883504"/>
              <a:gd name="connsiteY0" fmla="*/ 0 h 1410234"/>
              <a:gd name="connsiteX1" fmla="*/ 1851338 w 1883504"/>
              <a:gd name="connsiteY1" fmla="*/ 273289 h 1410234"/>
              <a:gd name="connsiteX2" fmla="*/ 1883504 w 1883504"/>
              <a:gd name="connsiteY2" fmla="*/ 297342 h 1410234"/>
              <a:gd name="connsiteX3" fmla="*/ 353869 w 1883504"/>
              <a:gd name="connsiteY3" fmla="*/ 1410234 h 1410234"/>
              <a:gd name="connsiteX4" fmla="*/ 0 w 1883504"/>
              <a:gd name="connsiteY4" fmla="*/ 319625 h 1410234"/>
              <a:gd name="connsiteX5" fmla="*/ 61964 w 1883504"/>
              <a:gd name="connsiteY5" fmla="*/ 273289 h 1410234"/>
              <a:gd name="connsiteX6" fmla="*/ 956651 w 1883504"/>
              <a:gd name="connsiteY6" fmla="*/ 0 h 14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504" h="1410234">
                <a:moveTo>
                  <a:pt x="956651" y="0"/>
                </a:moveTo>
                <a:cubicBezTo>
                  <a:pt x="1288063" y="0"/>
                  <a:pt x="1595945" y="100749"/>
                  <a:pt x="1851338" y="273289"/>
                </a:cubicBezTo>
                <a:lnTo>
                  <a:pt x="1883504" y="297342"/>
                </a:lnTo>
                <a:lnTo>
                  <a:pt x="353869" y="1410234"/>
                </a:lnTo>
                <a:lnTo>
                  <a:pt x="0" y="319625"/>
                </a:lnTo>
                <a:lnTo>
                  <a:pt x="61964" y="273289"/>
                </a:lnTo>
                <a:cubicBezTo>
                  <a:pt x="317358" y="100749"/>
                  <a:pt x="625239" y="0"/>
                  <a:pt x="956651" y="0"/>
                </a:cubicBezTo>
                <a:close/>
              </a:path>
            </a:pathLst>
          </a:custGeom>
          <a:solidFill>
            <a:srgbClr val="00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200" dirty="0">
              <a:cs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CCE7028-E165-28CA-4685-1EBD6BDB53F9}"/>
              </a:ext>
            </a:extLst>
          </p:cNvPr>
          <p:cNvSpPr/>
          <p:nvPr/>
        </p:nvSpPr>
        <p:spPr>
          <a:xfrm>
            <a:off x="4644222" y="1706391"/>
            <a:ext cx="1043410" cy="1528041"/>
          </a:xfrm>
          <a:custGeom>
            <a:avLst/>
            <a:gdLst>
              <a:gd name="connsiteX0" fmla="*/ 643550 w 1226216"/>
              <a:gd name="connsiteY0" fmla="*/ 0 h 1795754"/>
              <a:gd name="connsiteX1" fmla="*/ 1226216 w 1226216"/>
              <a:gd name="connsiteY1" fmla="*/ 1795754 h 1795754"/>
              <a:gd name="connsiteX2" fmla="*/ 86537 w 1226216"/>
              <a:gd name="connsiteY2" fmla="*/ 1795754 h 1795754"/>
              <a:gd name="connsiteX3" fmla="*/ 63429 w 1226216"/>
              <a:gd name="connsiteY3" fmla="*/ 1728131 h 1795754"/>
              <a:gd name="connsiteX4" fmla="*/ 0 w 1226216"/>
              <a:gd name="connsiteY4" fmla="*/ 1280576 h 1795754"/>
              <a:gd name="connsiteX5" fmla="*/ 582324 w 1226216"/>
              <a:gd name="connsiteY5" fmla="*/ 45784 h 17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16" h="1795754">
                <a:moveTo>
                  <a:pt x="643550" y="0"/>
                </a:moveTo>
                <a:lnTo>
                  <a:pt x="1226216" y="1795754"/>
                </a:lnTo>
                <a:lnTo>
                  <a:pt x="86537" y="1795754"/>
                </a:lnTo>
                <a:lnTo>
                  <a:pt x="63429" y="1728131"/>
                </a:lnTo>
                <a:cubicBezTo>
                  <a:pt x="22137" y="1586105"/>
                  <a:pt x="0" y="1435926"/>
                  <a:pt x="0" y="1280576"/>
                </a:cubicBezTo>
                <a:cubicBezTo>
                  <a:pt x="0" y="783458"/>
                  <a:pt x="226684" y="339284"/>
                  <a:pt x="582324" y="457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001AECB-C6D7-24B2-6E6B-3C3730116417}"/>
              </a:ext>
            </a:extLst>
          </p:cNvPr>
          <p:cNvSpPr/>
          <p:nvPr/>
        </p:nvSpPr>
        <p:spPr>
          <a:xfrm>
            <a:off x="4713394" y="3223946"/>
            <a:ext cx="1604971" cy="923265"/>
          </a:xfrm>
          <a:custGeom>
            <a:avLst/>
            <a:gdLst>
              <a:gd name="connsiteX0" fmla="*/ 0 w 1886162"/>
              <a:gd name="connsiteY0" fmla="*/ 0 h 1085022"/>
              <a:gd name="connsiteX1" fmla="*/ 1886162 w 1886162"/>
              <a:gd name="connsiteY1" fmla="*/ 0 h 1085022"/>
              <a:gd name="connsiteX2" fmla="*/ 1534358 w 1886162"/>
              <a:gd name="connsiteY2" fmla="*/ 1084246 h 1085022"/>
              <a:gd name="connsiteX3" fmla="*/ 1513864 w 1886162"/>
              <a:gd name="connsiteY3" fmla="*/ 1085022 h 1085022"/>
              <a:gd name="connsiteX4" fmla="*/ 39416 w 1886162"/>
              <a:gd name="connsiteY4" fmla="*/ 107692 h 10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162" h="1085022">
                <a:moveTo>
                  <a:pt x="0" y="0"/>
                </a:moveTo>
                <a:lnTo>
                  <a:pt x="1886162" y="0"/>
                </a:lnTo>
                <a:lnTo>
                  <a:pt x="1534358" y="1084246"/>
                </a:lnTo>
                <a:lnTo>
                  <a:pt x="1513864" y="1085022"/>
                </a:lnTo>
                <a:cubicBezTo>
                  <a:pt x="851040" y="1085022"/>
                  <a:pt x="282339" y="682028"/>
                  <a:pt x="39416" y="1076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D73414-4883-A362-38CE-A57346BB1044}"/>
              </a:ext>
            </a:extLst>
          </p:cNvPr>
          <p:cNvSpPr txBox="1"/>
          <p:nvPr/>
        </p:nvSpPr>
        <p:spPr>
          <a:xfrm>
            <a:off x="5316523" y="1578178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Program, Policy &amp; Governance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76CEE4-1EB1-FCC1-303A-9B94908DAC55}"/>
              </a:ext>
            </a:extLst>
          </p:cNvPr>
          <p:cNvSpPr txBox="1"/>
          <p:nvPr/>
        </p:nvSpPr>
        <p:spPr>
          <a:xfrm>
            <a:off x="6171151" y="2055302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Vulnerability Management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C8FF9D-7C19-217C-EDE8-007EB9608C6A}"/>
              </a:ext>
            </a:extLst>
          </p:cNvPr>
          <p:cNvSpPr txBox="1"/>
          <p:nvPr/>
        </p:nvSpPr>
        <p:spPr>
          <a:xfrm>
            <a:off x="6314025" y="3159334"/>
            <a:ext cx="11127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Technical</a:t>
            </a:r>
          </a:p>
          <a:p>
            <a:r>
              <a:rPr lang="en-US" sz="1200" dirty="0">
                <a:cs typeface="Arial"/>
              </a:rPr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11185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3A29C-0551-400C-B845-A95D9BB5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D442-B9FB-491C-A565-5BE8A85F6285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2B7D-AD60-4820-BF00-7E5877CDC2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Drawbridge Partners, LLC - Confidential &amp; Proprietary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E10F6-5738-484D-852C-B85F965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00790"/>
            <a:ext cx="8000998" cy="39857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Sections 500.9,11</a:t>
            </a:r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535C84-B3E6-4276-B7CF-BAA81C5AA19E}"/>
              </a:ext>
            </a:extLst>
          </p:cNvPr>
          <p:cNvCxnSpPr>
            <a:cxnSpLocks/>
          </p:cNvCxnSpPr>
          <p:nvPr/>
        </p:nvCxnSpPr>
        <p:spPr>
          <a:xfrm flipH="1">
            <a:off x="2655794" y="4066453"/>
            <a:ext cx="118616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9AFB18-1147-4834-8FC6-DDC9CABF9BFA}"/>
              </a:ext>
            </a:extLst>
          </p:cNvPr>
          <p:cNvCxnSpPr>
            <a:cxnSpLocks/>
          </p:cNvCxnSpPr>
          <p:nvPr/>
        </p:nvCxnSpPr>
        <p:spPr>
          <a:xfrm flipH="1">
            <a:off x="2660017" y="2806854"/>
            <a:ext cx="300897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55E27A-D6AC-53A8-EFC8-2CF757825E7F}"/>
              </a:ext>
            </a:extLst>
          </p:cNvPr>
          <p:cNvSpPr/>
          <p:nvPr/>
        </p:nvSpPr>
        <p:spPr>
          <a:xfrm flipH="1">
            <a:off x="428254" y="1312847"/>
            <a:ext cx="3776197" cy="232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chemeClr val="accent4"/>
                </a:solidFill>
                <a:latin typeface="+mj-lt"/>
              </a:rPr>
              <a:t>Risk Assessments* (Cyber and Service Provider, Incident)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Sufficient to inform the design…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Adequacy of controls = Identified Risks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Track identified risk with remediation and acceptance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Minimum Cyber standards for Vendors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3</a:t>
            </a:r>
            <a:r>
              <a:rPr lang="en-US" sz="1400" baseline="30000" dirty="0">
                <a:solidFill>
                  <a:schemeClr val="accent4"/>
                </a:solidFill>
              </a:rPr>
              <a:t>rd</a:t>
            </a:r>
            <a:r>
              <a:rPr lang="en-US" sz="1400" dirty="0">
                <a:solidFill>
                  <a:schemeClr val="accent4"/>
                </a:solidFill>
              </a:rPr>
              <a:t> Parties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C6225-DD56-0A1D-6A2F-56E517BD225D}"/>
              </a:ext>
            </a:extLst>
          </p:cNvPr>
          <p:cNvSpPr txBox="1"/>
          <p:nvPr/>
        </p:nvSpPr>
        <p:spPr>
          <a:xfrm>
            <a:off x="161546" y="4133308"/>
            <a:ext cx="2007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</a:rPr>
              <a:t>*Class A firms - Independence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66F465-741A-DB79-6D50-7437FD489BDE}"/>
              </a:ext>
            </a:extLst>
          </p:cNvPr>
          <p:cNvSpPr/>
          <p:nvPr/>
        </p:nvSpPr>
        <p:spPr>
          <a:xfrm>
            <a:off x="6007924" y="2626578"/>
            <a:ext cx="1281165" cy="1526070"/>
          </a:xfrm>
          <a:custGeom>
            <a:avLst/>
            <a:gdLst>
              <a:gd name="connsiteX0" fmla="*/ 581914 w 1505625"/>
              <a:gd name="connsiteY0" fmla="*/ 0 h 1793438"/>
              <a:gd name="connsiteX1" fmla="*/ 1505625 w 1505625"/>
              <a:gd name="connsiteY1" fmla="*/ 672048 h 1793438"/>
              <a:gd name="connsiteX2" fmla="*/ 1468380 w 1505625"/>
              <a:gd name="connsiteY2" fmla="*/ 781042 h 1793438"/>
              <a:gd name="connsiteX3" fmla="*/ 142786 w 1505625"/>
              <a:gd name="connsiteY3" fmla="*/ 1786228 h 1793438"/>
              <a:gd name="connsiteX4" fmla="*/ 0 w 1505625"/>
              <a:gd name="connsiteY4" fmla="*/ 1793438 h 17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625" h="1793438">
                <a:moveTo>
                  <a:pt x="581914" y="0"/>
                </a:moveTo>
                <a:lnTo>
                  <a:pt x="1505625" y="672048"/>
                </a:lnTo>
                <a:lnTo>
                  <a:pt x="1468380" y="781042"/>
                </a:lnTo>
                <a:cubicBezTo>
                  <a:pt x="1253459" y="1326081"/>
                  <a:pt x="747969" y="1724768"/>
                  <a:pt x="142786" y="1786228"/>
                </a:cubicBezTo>
                <a:lnTo>
                  <a:pt x="0" y="17934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A446BF-D70C-BCA6-33E1-BBF16B5144D7}"/>
              </a:ext>
            </a:extLst>
          </p:cNvPr>
          <p:cNvSpPr/>
          <p:nvPr/>
        </p:nvSpPr>
        <p:spPr>
          <a:xfrm>
            <a:off x="5991854" y="1681127"/>
            <a:ext cx="1362771" cy="1518763"/>
          </a:xfrm>
          <a:custGeom>
            <a:avLst/>
            <a:gdLst>
              <a:gd name="connsiteX0" fmla="*/ 925019 w 1601528"/>
              <a:gd name="connsiteY0" fmla="*/ 0 h 1784851"/>
              <a:gd name="connsiteX1" fmla="*/ 1019204 w 1601528"/>
              <a:gd name="connsiteY1" fmla="*/ 70430 h 1784851"/>
              <a:gd name="connsiteX2" fmla="*/ 1601528 w 1601528"/>
              <a:gd name="connsiteY2" fmla="*/ 1305222 h 1784851"/>
              <a:gd name="connsiteX3" fmla="*/ 1529586 w 1601528"/>
              <a:gd name="connsiteY3" fmla="*/ 1781073 h 1784851"/>
              <a:gd name="connsiteX4" fmla="*/ 1528203 w 1601528"/>
              <a:gd name="connsiteY4" fmla="*/ 1784851 h 1784851"/>
              <a:gd name="connsiteX5" fmla="*/ 0 w 1601528"/>
              <a:gd name="connsiteY5" fmla="*/ 673002 h 17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528" h="1784851">
                <a:moveTo>
                  <a:pt x="925019" y="0"/>
                </a:moveTo>
                <a:lnTo>
                  <a:pt x="1019204" y="70430"/>
                </a:lnTo>
                <a:cubicBezTo>
                  <a:pt x="1374844" y="363930"/>
                  <a:pt x="1601528" y="808104"/>
                  <a:pt x="1601528" y="1305222"/>
                </a:cubicBezTo>
                <a:cubicBezTo>
                  <a:pt x="1601528" y="1470928"/>
                  <a:pt x="1576341" y="1630752"/>
                  <a:pt x="1529586" y="1781073"/>
                </a:cubicBezTo>
                <a:lnTo>
                  <a:pt x="1528203" y="1784851"/>
                </a:lnTo>
                <a:lnTo>
                  <a:pt x="0" y="673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534A59-6EA6-3687-9455-89C7D0165D9A}"/>
              </a:ext>
            </a:extLst>
          </p:cNvPr>
          <p:cNvSpPr/>
          <p:nvPr/>
        </p:nvSpPr>
        <p:spPr>
          <a:xfrm>
            <a:off x="5187538" y="1438710"/>
            <a:ext cx="1602709" cy="1199994"/>
          </a:xfrm>
          <a:custGeom>
            <a:avLst/>
            <a:gdLst>
              <a:gd name="connsiteX0" fmla="*/ 956651 w 1883504"/>
              <a:gd name="connsiteY0" fmla="*/ 0 h 1410234"/>
              <a:gd name="connsiteX1" fmla="*/ 1851338 w 1883504"/>
              <a:gd name="connsiteY1" fmla="*/ 273289 h 1410234"/>
              <a:gd name="connsiteX2" fmla="*/ 1883504 w 1883504"/>
              <a:gd name="connsiteY2" fmla="*/ 297342 h 1410234"/>
              <a:gd name="connsiteX3" fmla="*/ 353869 w 1883504"/>
              <a:gd name="connsiteY3" fmla="*/ 1410234 h 1410234"/>
              <a:gd name="connsiteX4" fmla="*/ 0 w 1883504"/>
              <a:gd name="connsiteY4" fmla="*/ 319625 h 1410234"/>
              <a:gd name="connsiteX5" fmla="*/ 61964 w 1883504"/>
              <a:gd name="connsiteY5" fmla="*/ 273289 h 1410234"/>
              <a:gd name="connsiteX6" fmla="*/ 956651 w 1883504"/>
              <a:gd name="connsiteY6" fmla="*/ 0 h 14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504" h="1410234">
                <a:moveTo>
                  <a:pt x="956651" y="0"/>
                </a:moveTo>
                <a:cubicBezTo>
                  <a:pt x="1288063" y="0"/>
                  <a:pt x="1595945" y="100749"/>
                  <a:pt x="1851338" y="273289"/>
                </a:cubicBezTo>
                <a:lnTo>
                  <a:pt x="1883504" y="297342"/>
                </a:lnTo>
                <a:lnTo>
                  <a:pt x="353869" y="1410234"/>
                </a:lnTo>
                <a:lnTo>
                  <a:pt x="0" y="319625"/>
                </a:lnTo>
                <a:lnTo>
                  <a:pt x="61964" y="273289"/>
                </a:lnTo>
                <a:cubicBezTo>
                  <a:pt x="317358" y="100749"/>
                  <a:pt x="625239" y="0"/>
                  <a:pt x="956651" y="0"/>
                </a:cubicBezTo>
                <a:close/>
              </a:path>
            </a:pathLst>
          </a:custGeom>
          <a:solidFill>
            <a:srgbClr val="00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200" dirty="0">
              <a:cs typeface="Arial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034C70-88C5-2C81-75B9-BBE36C98A414}"/>
              </a:ext>
            </a:extLst>
          </p:cNvPr>
          <p:cNvSpPr/>
          <p:nvPr/>
        </p:nvSpPr>
        <p:spPr>
          <a:xfrm>
            <a:off x="4639929" y="1710684"/>
            <a:ext cx="1043410" cy="1528041"/>
          </a:xfrm>
          <a:custGeom>
            <a:avLst/>
            <a:gdLst>
              <a:gd name="connsiteX0" fmla="*/ 643550 w 1226216"/>
              <a:gd name="connsiteY0" fmla="*/ 0 h 1795754"/>
              <a:gd name="connsiteX1" fmla="*/ 1226216 w 1226216"/>
              <a:gd name="connsiteY1" fmla="*/ 1795754 h 1795754"/>
              <a:gd name="connsiteX2" fmla="*/ 86537 w 1226216"/>
              <a:gd name="connsiteY2" fmla="*/ 1795754 h 1795754"/>
              <a:gd name="connsiteX3" fmla="*/ 63429 w 1226216"/>
              <a:gd name="connsiteY3" fmla="*/ 1728131 h 1795754"/>
              <a:gd name="connsiteX4" fmla="*/ 0 w 1226216"/>
              <a:gd name="connsiteY4" fmla="*/ 1280576 h 1795754"/>
              <a:gd name="connsiteX5" fmla="*/ 582324 w 1226216"/>
              <a:gd name="connsiteY5" fmla="*/ 45784 h 17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216" h="1795754">
                <a:moveTo>
                  <a:pt x="643550" y="0"/>
                </a:moveTo>
                <a:lnTo>
                  <a:pt x="1226216" y="1795754"/>
                </a:lnTo>
                <a:lnTo>
                  <a:pt x="86537" y="1795754"/>
                </a:lnTo>
                <a:lnTo>
                  <a:pt x="63429" y="1728131"/>
                </a:lnTo>
                <a:cubicBezTo>
                  <a:pt x="22137" y="1586105"/>
                  <a:pt x="0" y="1435926"/>
                  <a:pt x="0" y="1280576"/>
                </a:cubicBezTo>
                <a:cubicBezTo>
                  <a:pt x="0" y="783458"/>
                  <a:pt x="226684" y="339284"/>
                  <a:pt x="582324" y="457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66E0575-7BDB-9B63-1F53-A2C1BFFFDEE8}"/>
              </a:ext>
            </a:extLst>
          </p:cNvPr>
          <p:cNvSpPr/>
          <p:nvPr/>
        </p:nvSpPr>
        <p:spPr>
          <a:xfrm>
            <a:off x="4713394" y="3228239"/>
            <a:ext cx="1604971" cy="923265"/>
          </a:xfrm>
          <a:custGeom>
            <a:avLst/>
            <a:gdLst>
              <a:gd name="connsiteX0" fmla="*/ 0 w 1886162"/>
              <a:gd name="connsiteY0" fmla="*/ 0 h 1085022"/>
              <a:gd name="connsiteX1" fmla="*/ 1886162 w 1886162"/>
              <a:gd name="connsiteY1" fmla="*/ 0 h 1085022"/>
              <a:gd name="connsiteX2" fmla="*/ 1534358 w 1886162"/>
              <a:gd name="connsiteY2" fmla="*/ 1084246 h 1085022"/>
              <a:gd name="connsiteX3" fmla="*/ 1513864 w 1886162"/>
              <a:gd name="connsiteY3" fmla="*/ 1085022 h 1085022"/>
              <a:gd name="connsiteX4" fmla="*/ 39416 w 1886162"/>
              <a:gd name="connsiteY4" fmla="*/ 107692 h 10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162" h="1085022">
                <a:moveTo>
                  <a:pt x="0" y="0"/>
                </a:moveTo>
                <a:lnTo>
                  <a:pt x="1886162" y="0"/>
                </a:lnTo>
                <a:lnTo>
                  <a:pt x="1534358" y="1084246"/>
                </a:lnTo>
                <a:lnTo>
                  <a:pt x="1513864" y="1085022"/>
                </a:lnTo>
                <a:cubicBezTo>
                  <a:pt x="851040" y="1085022"/>
                  <a:pt x="282339" y="682028"/>
                  <a:pt x="39416" y="1076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44B547-50C9-C48E-F4CE-9FF62326CB25}"/>
              </a:ext>
            </a:extLst>
          </p:cNvPr>
          <p:cNvSpPr txBox="1"/>
          <p:nvPr/>
        </p:nvSpPr>
        <p:spPr>
          <a:xfrm>
            <a:off x="5316523" y="1578178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Program, Policy &amp; Governance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D5C42B-4717-9097-1673-88416C119992}"/>
              </a:ext>
            </a:extLst>
          </p:cNvPr>
          <p:cNvSpPr txBox="1"/>
          <p:nvPr/>
        </p:nvSpPr>
        <p:spPr>
          <a:xfrm>
            <a:off x="6171151" y="2055302"/>
            <a:ext cx="13422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Vulnerability Management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20DCF-DEFC-B1F7-2E16-21085CCF8755}"/>
              </a:ext>
            </a:extLst>
          </p:cNvPr>
          <p:cNvSpPr txBox="1"/>
          <p:nvPr/>
        </p:nvSpPr>
        <p:spPr>
          <a:xfrm>
            <a:off x="6314025" y="3159334"/>
            <a:ext cx="11127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Technical</a:t>
            </a:r>
          </a:p>
          <a:p>
            <a:r>
              <a:rPr lang="en-US" sz="1200" dirty="0">
                <a:cs typeface="Arial"/>
              </a:rPr>
              <a:t>Controls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17F304B-9E86-5742-1D95-D97722D7C93F}"/>
              </a:ext>
            </a:extLst>
          </p:cNvPr>
          <p:cNvSpPr/>
          <p:nvPr/>
        </p:nvSpPr>
        <p:spPr>
          <a:xfrm>
            <a:off x="4709054" y="3228238"/>
            <a:ext cx="1604971" cy="923265"/>
          </a:xfrm>
          <a:custGeom>
            <a:avLst/>
            <a:gdLst>
              <a:gd name="connsiteX0" fmla="*/ 0 w 1886162"/>
              <a:gd name="connsiteY0" fmla="*/ 0 h 1085022"/>
              <a:gd name="connsiteX1" fmla="*/ 1886162 w 1886162"/>
              <a:gd name="connsiteY1" fmla="*/ 0 h 1085022"/>
              <a:gd name="connsiteX2" fmla="*/ 1534358 w 1886162"/>
              <a:gd name="connsiteY2" fmla="*/ 1084246 h 1085022"/>
              <a:gd name="connsiteX3" fmla="*/ 1513864 w 1886162"/>
              <a:gd name="connsiteY3" fmla="*/ 1085022 h 1085022"/>
              <a:gd name="connsiteX4" fmla="*/ 39416 w 1886162"/>
              <a:gd name="connsiteY4" fmla="*/ 107692 h 10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162" h="1085022">
                <a:moveTo>
                  <a:pt x="0" y="0"/>
                </a:moveTo>
                <a:lnTo>
                  <a:pt x="1886162" y="0"/>
                </a:lnTo>
                <a:lnTo>
                  <a:pt x="1534358" y="1084246"/>
                </a:lnTo>
                <a:lnTo>
                  <a:pt x="1513864" y="1085022"/>
                </a:lnTo>
                <a:cubicBezTo>
                  <a:pt x="851040" y="1085022"/>
                  <a:pt x="282339" y="682028"/>
                  <a:pt x="39416" y="107692"/>
                </a:cubicBezTo>
                <a:close/>
              </a:path>
            </a:pathLst>
          </a:custGeom>
          <a:solidFill>
            <a:srgbClr val="171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A993E-4737-0C77-D4CE-35C37B5BA23F}"/>
              </a:ext>
            </a:extLst>
          </p:cNvPr>
          <p:cNvSpPr txBox="1"/>
          <p:nvPr/>
        </p:nvSpPr>
        <p:spPr>
          <a:xfrm>
            <a:off x="5021836" y="3283452"/>
            <a:ext cx="11127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Arial"/>
              </a:rPr>
              <a:t>Risk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588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Wide">
  <a:themeElements>
    <a:clrScheme name="Custom 7">
      <a:dk1>
        <a:srgbClr val="FEFFFE"/>
      </a:dk1>
      <a:lt1>
        <a:srgbClr val="FFFFFF"/>
      </a:lt1>
      <a:dk2>
        <a:srgbClr val="FEFFFE"/>
      </a:dk2>
      <a:lt2>
        <a:srgbClr val="1C2750"/>
      </a:lt2>
      <a:accent1>
        <a:srgbClr val="001C58"/>
      </a:accent1>
      <a:accent2>
        <a:srgbClr val="F0912F"/>
      </a:accent2>
      <a:accent3>
        <a:srgbClr val="F0912F"/>
      </a:accent3>
      <a:accent4>
        <a:srgbClr val="1C2F44"/>
      </a:accent4>
      <a:accent5>
        <a:srgbClr val="234B6D"/>
      </a:accent5>
      <a:accent6>
        <a:srgbClr val="1C2F44"/>
      </a:accent6>
      <a:hlink>
        <a:srgbClr val="F0912F"/>
      </a:hlink>
      <a:folHlink>
        <a:srgbClr val="01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8bb82b-27fe-4791-8607-d4255d291e7f">
      <Terms xmlns="http://schemas.microsoft.com/office/infopath/2007/PartnerControls"/>
    </lcf76f155ced4ddcb4097134ff3c332f>
    <Permissions xmlns="988bb82b-27fe-4791-8607-d4255d291e7f">
      <UserInfo>
        <DisplayName/>
        <AccountId xsi:nil="true"/>
        <AccountType/>
      </UserInfo>
    </Permissions>
    <TaxCatchAll xmlns="6fcdb25e-053e-4911-8b1a-4975089e92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53071F422B040BA30C37F3761913B" ma:contentTypeVersion="19" ma:contentTypeDescription="Create a new document." ma:contentTypeScope="" ma:versionID="d4c6dbbb3434b2bfc5ad3bc55d007032">
  <xsd:schema xmlns:xsd="http://www.w3.org/2001/XMLSchema" xmlns:xs="http://www.w3.org/2001/XMLSchema" xmlns:p="http://schemas.microsoft.com/office/2006/metadata/properties" xmlns:ns2="6fcdb25e-053e-4911-8b1a-4975089e92d0" xmlns:ns3="988bb82b-27fe-4791-8607-d4255d291e7f" targetNamespace="http://schemas.microsoft.com/office/2006/metadata/properties" ma:root="true" ma:fieldsID="edff884ef4349e18f12d78020d1183ab" ns2:_="" ns3:_="">
    <xsd:import namespace="6fcdb25e-053e-4911-8b1a-4975089e92d0"/>
    <xsd:import namespace="988bb82b-27fe-4791-8607-d4255d291e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Permission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db25e-053e-4911-8b1a-4975089e92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b934cac-4a1e-4265-b562-75a07483f57d}" ma:internalName="TaxCatchAll" ma:showField="CatchAllData" ma:web="6fcdb25e-053e-4911-8b1a-4975089e9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bb82b-27fe-4791-8607-d4255d291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Permissions" ma:index="18" nillable="true" ma:displayName="Permissions" ma:format="Dropdown" ma:list="UserInfo" ma:SharePointGroup="0" ma:internalName="Permission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609c2a7-6df6-49a8-9821-900e14f4e2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61D76-FA78-4ED0-9C53-321EEA6FB8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5BE9C-ED56-4B67-8016-307455C231E5}">
  <ds:schemaRefs>
    <ds:schemaRef ds:uri="6fcdb25e-053e-4911-8b1a-4975089e92d0"/>
    <ds:schemaRef ds:uri="988bb82b-27fe-4791-8607-d4255d291e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4769CE-C68E-4DCA-8D1E-C9DDE9F4D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db25e-053e-4911-8b1a-4975089e92d0"/>
    <ds:schemaRef ds:uri="988bb82b-27fe-4791-8607-d4255d291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725</Words>
  <Application>Microsoft Office PowerPoint</Application>
  <PresentationFormat>On-screen Show (16:9)</PresentationFormat>
  <Paragraphs>166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Montserrat</vt:lpstr>
      <vt:lpstr>System Font Regular</vt:lpstr>
      <vt:lpstr>Wingdings</vt:lpstr>
      <vt:lpstr>Simple Wide</vt:lpstr>
      <vt:lpstr>Navigating NYCRR Part 500 essentials for Alternative Investment Managers  in New York</vt:lpstr>
      <vt:lpstr>Presenters</vt:lpstr>
      <vt:lpstr> AGENDA</vt:lpstr>
      <vt:lpstr>Scope</vt:lpstr>
      <vt:lpstr>Sections</vt:lpstr>
      <vt:lpstr>Sections 500.2, 3, 4, 14</vt:lpstr>
      <vt:lpstr>Sections 500.5 </vt:lpstr>
      <vt:lpstr>Sections 500.6, 7, 12, 15 </vt:lpstr>
      <vt:lpstr>Sections 500.9,11</vt:lpstr>
      <vt:lpstr>Sections 500.16,17 </vt:lpstr>
      <vt:lpstr>2024 &amp; 2025 Deadlines</vt:lpstr>
      <vt:lpstr>Q &amp; A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Whit McCullough</dc:creator>
  <cp:keywords/>
  <dc:description/>
  <cp:lastModifiedBy>Lori Ann Kruse</cp:lastModifiedBy>
  <cp:revision>169</cp:revision>
  <dcterms:created xsi:type="dcterms:W3CDTF">2015-02-17T21:17:56Z</dcterms:created>
  <dcterms:modified xsi:type="dcterms:W3CDTF">2024-07-11T17:11:55Z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0x010100E1A53071F422B040BA30C37F3761913B</vt:lpwstr>
  </property>
  <property fmtid="{D5CDD505-2E9C-101B-9397-08002B2CF9AE}" pid="3" name="MediaServiceImageTags">
    <vt:lpwstr/>
  </property>
</Properties>
</file>